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0" r:id="rId5"/>
    <p:sldId id="276" r:id="rId6"/>
    <p:sldId id="298" r:id="rId7"/>
    <p:sldId id="296" r:id="rId8"/>
    <p:sldId id="301" r:id="rId9"/>
    <p:sldId id="285" r:id="rId10"/>
    <p:sldId id="264" r:id="rId11"/>
    <p:sldId id="265" r:id="rId12"/>
    <p:sldId id="268" r:id="rId13"/>
    <p:sldId id="269" r:id="rId14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0B0"/>
    <a:srgbClr val="00759E"/>
    <a:srgbClr val="00B0F0"/>
    <a:srgbClr val="D1DCF0"/>
    <a:srgbClr val="CC0099"/>
    <a:srgbClr val="004A92"/>
    <a:srgbClr val="552579"/>
    <a:srgbClr val="AFCA0B"/>
    <a:srgbClr val="004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ørk stil 2 – utheving 5 / uthev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mastil 2 – uthevin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stil 2 – utheving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stil 2 – uthevin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ys stil 1 – uthevin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ddels stil 1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505E3EF-67EA-436B-97B2-0124C06EBD24}" styleName="Middels stil 4 – uthev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Temastil 1 – uthev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emastil 1 – uthev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iddels stil 4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AF606853-7671-496A-8E4F-DF71F8EC918B}" styleName="Mørk stil 1 – uthevin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Mørk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Mørk stil 2 – utheving 3 / uthevin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70509376103395E-2"/>
          <c:y val="3.2221171940167249E-2"/>
          <c:w val="0.96929490623896608"/>
          <c:h val="0.8558652564844332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Avslagsprosent 2017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baseline="0"/>
                      <a:t>22 %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C-4D79-8E8E-6CBB1E49D08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baseline="0"/>
                      <a:t>15 %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C-4D79-8E8E-6CBB1E49D08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000" baseline="0"/>
                      <a:t>20 %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C-4D79-8E8E-6CBB1E49D08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000" baseline="0"/>
                      <a:t>22 %</a:t>
                    </a:r>
                    <a:endParaRPr lang="en-US" sz="100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C-4D79-8E8E-6CBB1E49D08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000" baseline="0" dirty="0"/>
                      <a:t>18 %</a:t>
                    </a:r>
                    <a:endParaRPr lang="en-US" sz="1000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C-4D79-8E8E-6CBB1E49D08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23 %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C-4D79-8E8E-6CBB1E49D08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20 %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BC-4D79-8E8E-6CBB1E49D08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21 %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BC-4D79-8E8E-6CBB1E49D08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16 %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BC-4D79-8E8E-6CBB1E49D08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17 %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C-4D79-8E8E-6CBB1E49D08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BC-4D79-8E8E-6CBB1E49D08C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16 %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BC-4D79-8E8E-6CBB1E49D08C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24 %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BC-4D79-8E8E-6CBB1E49D08C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26 %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BC-4D79-8E8E-6CBB1E49D08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24 %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BC-4D79-8E8E-6CBB1E49D08C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22 %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BC-4D79-8E8E-6CBB1E49D08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23 %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BC-4D79-8E8E-6CBB1E49D08C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2A429FEE-265A-4D9A-85BC-E8C8EBDA9679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7BC-4D79-8E8E-6CBB1E49D08C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621D395C-6903-485F-952B-A58F004E141C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D7BC-4D79-8E8E-6CBB1E49D08C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EBCE384-C9C6-4855-A268-A7FD30A54D82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D7BC-4D79-8E8E-6CBB1E49D08C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6334DCB1-8DB7-44AF-BEA2-A1BAF694AA2B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D7BC-4D79-8E8E-6CBB1E49D08C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6B85BBC9-E00C-4F5B-87AF-E1B06285BB6A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D7BC-4D79-8E8E-6CBB1E49D08C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7226EB29-BA3B-4BB3-A93D-2A36033F6D51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D7BC-4D79-8E8E-6CBB1E49D08C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72DD50E5-08CC-49E6-8C3C-D33F285A9638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D7BC-4D79-8E8E-6CBB1E49D08C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D6D8FDB8-A961-4C35-AC9D-FF90495DCBC5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D7BC-4D79-8E8E-6CBB1E49D08C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4E553429-A553-41FD-9985-9EAC9928919C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D7BC-4D79-8E8E-6CBB1E49D08C}"/>
                </c:ext>
              </c:extLst>
            </c:dLbl>
            <c:dLbl>
              <c:idx val="26"/>
              <c:layout>
                <c:manualLayout>
                  <c:x val="-1.3383946664275897E-2"/>
                  <c:y val="-4.1832560927895772E-2"/>
                </c:manualLayout>
              </c:layout>
              <c:tx>
                <c:rich>
                  <a:bodyPr/>
                  <a:lstStyle/>
                  <a:p>
                    <a:fld id="{094EE1F6-1B77-439C-AEE5-386F8631A6B7}" type="VALUE">
                      <a:rPr lang="en-US" smtClean="0"/>
                      <a:pPr/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17623979878745E-2"/>
                      <c:h val="9.06669920695216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D7BC-4D79-8E8E-6CBB1E49D08C}"/>
                </c:ext>
              </c:extLst>
            </c:dLbl>
            <c:dLbl>
              <c:idx val="27"/>
              <c:layout>
                <c:manualLayout>
                  <c:x val="-1.5324094106635213E-2"/>
                  <c:y val="-4.58921463813158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21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79060246983687E-2"/>
                      <c:h val="8.70051152252177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D7BC-4D79-8E8E-6CBB1E49D08C}"/>
                </c:ext>
              </c:extLst>
            </c:dLbl>
            <c:dLbl>
              <c:idx val="28"/>
              <c:layout>
                <c:manualLayout>
                  <c:x val="-3.7647825770013296E-4"/>
                  <c:y val="-4.35025576126088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86E469-313A-4A91-8656-A4296E868601}" type="VALUE">
                      <a:rPr lang="en-US" smtClean="0"/>
                      <a:pPr>
                        <a:defRPr sz="1000"/>
                      </a:pPr>
                      <a:t>[VERDI]</a:t>
                    </a:fld>
                    <a:r>
                      <a:rPr lang="en-US" dirty="0"/>
                      <a:t>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479060246983687E-2"/>
                      <c:h val="8.22259376878037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D7BC-4D79-8E8E-6CBB1E49D08C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4332C000-8B49-4694-A73F-6E00F094DF83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43-46E8-98B7-DDF5597679EE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59174180-0BDD-4579-9AA9-BA2B324A63E6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543-46E8-98B7-DDF5597679EE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A795F6E8-B156-41C2-9114-170D002EC0EF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43-46E8-98B7-DDF5597679EE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DA550A24-E5A2-4F03-A9B4-E9AB951C96B0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543-46E8-98B7-DDF5597679EE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C36439F8-27C7-4F76-96FD-F8F09CFA14C1}" type="VALUE">
                      <a:rPr lang="en-US" smtClean="0"/>
                      <a:pPr/>
                      <a:t>[VERDI]</a:t>
                    </a:fld>
                    <a:r>
                      <a:rPr lang="en-US"/>
                      <a:t> 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DA7-4320-AD68-C4971D3A50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'Ark1'!$A$2:$A$35</c:f>
              <c:strCache>
                <c:ptCount val="34"/>
                <c:pt idx="0">
                  <c:v>Mars 2017</c:v>
                </c:pt>
                <c:pt idx="1">
                  <c:v>Juni 2017</c:v>
                </c:pt>
                <c:pt idx="2">
                  <c:v>Sept 2017</c:v>
                </c:pt>
                <c:pt idx="3">
                  <c:v>Des 2017</c:v>
                </c:pt>
                <c:pt idx="4">
                  <c:v>Mars 2018</c:v>
                </c:pt>
                <c:pt idx="5">
                  <c:v>Juni 2018</c:v>
                </c:pt>
                <c:pt idx="6">
                  <c:v>Sept 2018</c:v>
                </c:pt>
                <c:pt idx="7">
                  <c:v>Desr 2018</c:v>
                </c:pt>
                <c:pt idx="8">
                  <c:v>Mars 2019</c:v>
                </c:pt>
                <c:pt idx="9">
                  <c:v>Juni 2019</c:v>
                </c:pt>
                <c:pt idx="10">
                  <c:v>Sept 2019</c:v>
                </c:pt>
                <c:pt idx="11">
                  <c:v>Des 2019</c:v>
                </c:pt>
                <c:pt idx="12">
                  <c:v>Mars 2020</c:v>
                </c:pt>
                <c:pt idx="13">
                  <c:v>Juni 2020</c:v>
                </c:pt>
                <c:pt idx="14">
                  <c:v>Sept 2020</c:v>
                </c:pt>
                <c:pt idx="15">
                  <c:v>Des 2020</c:v>
                </c:pt>
                <c:pt idx="16">
                  <c:v>Mars 2021</c:v>
                </c:pt>
                <c:pt idx="17">
                  <c:v>Juni 2021</c:v>
                </c:pt>
                <c:pt idx="18">
                  <c:v>Sept 2021</c:v>
                </c:pt>
                <c:pt idx="19">
                  <c:v>Des 2021</c:v>
                </c:pt>
                <c:pt idx="20">
                  <c:v>Mars 2022</c:v>
                </c:pt>
                <c:pt idx="21">
                  <c:v>Juni 2022</c:v>
                </c:pt>
                <c:pt idx="22">
                  <c:v>Sept 2022</c:v>
                </c:pt>
                <c:pt idx="23">
                  <c:v>Des 2022</c:v>
                </c:pt>
                <c:pt idx="24">
                  <c:v>Mars 2023</c:v>
                </c:pt>
                <c:pt idx="25">
                  <c:v>Juni 2023</c:v>
                </c:pt>
                <c:pt idx="26">
                  <c:v>Sept 2023</c:v>
                </c:pt>
                <c:pt idx="27">
                  <c:v>Des 2023</c:v>
                </c:pt>
                <c:pt idx="28">
                  <c:v>Mars 2024</c:v>
                </c:pt>
                <c:pt idx="29">
                  <c:v>Juni 2024</c:v>
                </c:pt>
                <c:pt idx="30">
                  <c:v>Sept 2024</c:v>
                </c:pt>
                <c:pt idx="31">
                  <c:v>Des 2024</c:v>
                </c:pt>
                <c:pt idx="32">
                  <c:v>Mars 2025</c:v>
                </c:pt>
                <c:pt idx="33">
                  <c:v>Juni 2025</c:v>
                </c:pt>
              </c:strCache>
            </c:strRef>
          </c:cat>
          <c:val>
            <c:numRef>
              <c:f>'Ark1'!$B$2:$B$35</c:f>
              <c:numCache>
                <c:formatCode>0</c:formatCode>
                <c:ptCount val="34"/>
                <c:pt idx="0">
                  <c:v>22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  <c:pt idx="4">
                  <c:v>18</c:v>
                </c:pt>
                <c:pt idx="5">
                  <c:v>23</c:v>
                </c:pt>
                <c:pt idx="6">
                  <c:v>20</c:v>
                </c:pt>
                <c:pt idx="7">
                  <c:v>21</c:v>
                </c:pt>
                <c:pt idx="8">
                  <c:v>16</c:v>
                </c:pt>
                <c:pt idx="9">
                  <c:v>17</c:v>
                </c:pt>
                <c:pt idx="10">
                  <c:v>16</c:v>
                </c:pt>
                <c:pt idx="11">
                  <c:v>16</c:v>
                </c:pt>
                <c:pt idx="12">
                  <c:v>24</c:v>
                </c:pt>
                <c:pt idx="13">
                  <c:v>26</c:v>
                </c:pt>
                <c:pt idx="14">
                  <c:v>24</c:v>
                </c:pt>
                <c:pt idx="15">
                  <c:v>22</c:v>
                </c:pt>
                <c:pt idx="16">
                  <c:v>23</c:v>
                </c:pt>
                <c:pt idx="17">
                  <c:v>32</c:v>
                </c:pt>
                <c:pt idx="18">
                  <c:v>31</c:v>
                </c:pt>
                <c:pt idx="19">
                  <c:v>30</c:v>
                </c:pt>
                <c:pt idx="20">
                  <c:v>30</c:v>
                </c:pt>
                <c:pt idx="21">
                  <c:v>29</c:v>
                </c:pt>
                <c:pt idx="22">
                  <c:v>29</c:v>
                </c:pt>
                <c:pt idx="23">
                  <c:v>28</c:v>
                </c:pt>
                <c:pt idx="24">
                  <c:v>19</c:v>
                </c:pt>
                <c:pt idx="25">
                  <c:v>22</c:v>
                </c:pt>
                <c:pt idx="26">
                  <c:v>21</c:v>
                </c:pt>
                <c:pt idx="27">
                  <c:v>21</c:v>
                </c:pt>
                <c:pt idx="28">
                  <c:v>30</c:v>
                </c:pt>
                <c:pt idx="29">
                  <c:v>29</c:v>
                </c:pt>
                <c:pt idx="30">
                  <c:v>31</c:v>
                </c:pt>
                <c:pt idx="31">
                  <c:v>29</c:v>
                </c:pt>
                <c:pt idx="32">
                  <c:v>24</c:v>
                </c:pt>
                <c:pt idx="33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D7BC-4D79-8E8E-6CBB1E49D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664256"/>
        <c:axId val="141665792"/>
      </c:lineChart>
      <c:catAx>
        <c:axId val="1416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665792"/>
        <c:crosses val="autoZero"/>
        <c:auto val="1"/>
        <c:lblAlgn val="ctr"/>
        <c:lblOffset val="100"/>
        <c:noMultiLvlLbl val="0"/>
      </c:catAx>
      <c:valAx>
        <c:axId val="1416657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6642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89608521963311E-2"/>
          <c:y val="3.4541577825159916E-2"/>
          <c:w val="0.92545504163002779"/>
          <c:h val="0.691009051354678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Realisert donasjon DBD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Hammerfest</c:v>
                </c:pt>
                <c:pt idx="6">
                  <c:v>Sandnessjøen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Voss</c:v>
                </c:pt>
                <c:pt idx="17">
                  <c:v>Førde</c:v>
                </c:pt>
                <c:pt idx="18">
                  <c:v>OUS, Ullevål</c:v>
                </c:pt>
                <c:pt idx="19">
                  <c:v>OUS, Rikshospitalet</c:v>
                </c:pt>
                <c:pt idx="20">
                  <c:v>Ahus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Kongsvinger</c:v>
                </c:pt>
                <c:pt idx="33">
                  <c:v>Kongsberg</c:v>
                </c:pt>
                <c:pt idx="34">
                  <c:v>Ringerike</c:v>
                </c:pt>
                <c:pt idx="35">
                  <c:v>Tynset</c:v>
                </c:pt>
              </c:strCache>
            </c:strRef>
          </c:cat>
          <c:val>
            <c:numRef>
              <c:f>'Ark1'!$B$2:$B$37</c:f>
              <c:numCache>
                <c:formatCode>General</c:formatCode>
                <c:ptCount val="36"/>
                <c:pt idx="0">
                  <c:v>2</c:v>
                </c:pt>
                <c:pt idx="7">
                  <c:v>4</c:v>
                </c:pt>
                <c:pt idx="10">
                  <c:v>1</c:v>
                </c:pt>
                <c:pt idx="12">
                  <c:v>2</c:v>
                </c:pt>
                <c:pt idx="13">
                  <c:v>3</c:v>
                </c:pt>
                <c:pt idx="14">
                  <c:v>2</c:v>
                </c:pt>
                <c:pt idx="17">
                  <c:v>2</c:v>
                </c:pt>
                <c:pt idx="18">
                  <c:v>15</c:v>
                </c:pt>
                <c:pt idx="19">
                  <c:v>9</c:v>
                </c:pt>
                <c:pt idx="20">
                  <c:v>5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3</c:v>
                </c:pt>
                <c:pt idx="27">
                  <c:v>1</c:v>
                </c:pt>
                <c:pt idx="28">
                  <c:v>1</c:v>
                </c:pt>
                <c:pt idx="30">
                  <c:v>2</c:v>
                </c:pt>
                <c:pt idx="3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8-44B2-9213-D2EE71BE647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donasjoner cDCD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Hammerfest</c:v>
                </c:pt>
                <c:pt idx="6">
                  <c:v>Sandnessjøen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Voss</c:v>
                </c:pt>
                <c:pt idx="17">
                  <c:v>Førde</c:v>
                </c:pt>
                <c:pt idx="18">
                  <c:v>OUS, Ullevål</c:v>
                </c:pt>
                <c:pt idx="19">
                  <c:v>OUS, Rikshospitalet</c:v>
                </c:pt>
                <c:pt idx="20">
                  <c:v>Ahus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Kongsvinger</c:v>
                </c:pt>
                <c:pt idx="33">
                  <c:v>Kongsberg</c:v>
                </c:pt>
                <c:pt idx="34">
                  <c:v>Ringerike</c:v>
                </c:pt>
                <c:pt idx="35">
                  <c:v>Tynset</c:v>
                </c:pt>
              </c:strCache>
            </c:strRef>
          </c:cat>
          <c:val>
            <c:numRef>
              <c:f>'Ark1'!$C$2:$C$37</c:f>
              <c:numCache>
                <c:formatCode>General</c:formatCode>
                <c:ptCount val="36"/>
                <c:pt idx="18">
                  <c:v>2</c:v>
                </c:pt>
                <c:pt idx="19">
                  <c:v>1</c:v>
                </c:pt>
                <c:pt idx="21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8-44B2-9213-D2EE71BE647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Actual donor- peroperative funn- cancer, organstatus mm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Hammerfest</c:v>
                </c:pt>
                <c:pt idx="6">
                  <c:v>Sandnessjøen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Voss</c:v>
                </c:pt>
                <c:pt idx="17">
                  <c:v>Førde</c:v>
                </c:pt>
                <c:pt idx="18">
                  <c:v>OUS, Ullevål</c:v>
                </c:pt>
                <c:pt idx="19">
                  <c:v>OUS, Rikshospitalet</c:v>
                </c:pt>
                <c:pt idx="20">
                  <c:v>Ahus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Kongsvinger</c:v>
                </c:pt>
                <c:pt idx="33">
                  <c:v>Kongsberg</c:v>
                </c:pt>
                <c:pt idx="34">
                  <c:v>Ringerike</c:v>
                </c:pt>
                <c:pt idx="35">
                  <c:v>Tynset</c:v>
                </c:pt>
              </c:strCache>
            </c:strRef>
          </c:cat>
          <c:val>
            <c:numRef>
              <c:f>'Ark1'!$D$2:$D$37</c:f>
              <c:numCache>
                <c:formatCode>General</c:formatCode>
                <c:ptCount val="36"/>
                <c:pt idx="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8-44B2-9213-D2EE71BE6476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Samtykke innhentet, men ikke gjennomført av med årsaker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Hammerfest</c:v>
                </c:pt>
                <c:pt idx="6">
                  <c:v>Sandnessjøen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Voss</c:v>
                </c:pt>
                <c:pt idx="17">
                  <c:v>Førde</c:v>
                </c:pt>
                <c:pt idx="18">
                  <c:v>OUS, Ullevål</c:v>
                </c:pt>
                <c:pt idx="19">
                  <c:v>OUS, Rikshospitalet</c:v>
                </c:pt>
                <c:pt idx="20">
                  <c:v>Ahus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Kongsvinger</c:v>
                </c:pt>
                <c:pt idx="33">
                  <c:v>Kongsberg</c:v>
                </c:pt>
                <c:pt idx="34">
                  <c:v>Ringerike</c:v>
                </c:pt>
                <c:pt idx="35">
                  <c:v>Tynset</c:v>
                </c:pt>
              </c:strCache>
            </c:strRef>
          </c:cat>
          <c:val>
            <c:numRef>
              <c:f>'Ark1'!$E$2:$E$37</c:f>
              <c:numCache>
                <c:formatCode>General</c:formatCode>
                <c:ptCount val="36"/>
                <c:pt idx="0">
                  <c:v>2</c:v>
                </c:pt>
                <c:pt idx="1">
                  <c:v>1</c:v>
                </c:pt>
                <c:pt idx="3">
                  <c:v>1</c:v>
                </c:pt>
                <c:pt idx="7">
                  <c:v>6</c:v>
                </c:pt>
                <c:pt idx="13">
                  <c:v>3</c:v>
                </c:pt>
                <c:pt idx="14">
                  <c:v>1</c:v>
                </c:pt>
                <c:pt idx="15">
                  <c:v>1</c:v>
                </c:pt>
                <c:pt idx="17">
                  <c:v>2</c:v>
                </c:pt>
                <c:pt idx="18">
                  <c:v>3</c:v>
                </c:pt>
                <c:pt idx="19">
                  <c:v>2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32">
                  <c:v>1</c:v>
                </c:pt>
                <c:pt idx="3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8-44B2-9213-D2EE71BE6476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Avslag (avdøde selv eller pårørende)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Hammerfest</c:v>
                </c:pt>
                <c:pt idx="6">
                  <c:v>Sandnessjøen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Voss</c:v>
                </c:pt>
                <c:pt idx="17">
                  <c:v>Førde</c:v>
                </c:pt>
                <c:pt idx="18">
                  <c:v>OUS, Ullevål</c:v>
                </c:pt>
                <c:pt idx="19">
                  <c:v>OUS, Rikshospitalet</c:v>
                </c:pt>
                <c:pt idx="20">
                  <c:v>Ahus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Kongsvinger</c:v>
                </c:pt>
                <c:pt idx="33">
                  <c:v>Kongsberg</c:v>
                </c:pt>
                <c:pt idx="34">
                  <c:v>Ringerike</c:v>
                </c:pt>
                <c:pt idx="35">
                  <c:v>Tynset</c:v>
                </c:pt>
              </c:strCache>
            </c:strRef>
          </c:cat>
          <c:val>
            <c:numRef>
              <c:f>'Ark1'!$F$2:$F$37</c:f>
              <c:numCache>
                <c:formatCode>General</c:formatCode>
                <c:ptCount val="36"/>
                <c:pt idx="0">
                  <c:v>2</c:v>
                </c:pt>
                <c:pt idx="1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1">
                  <c:v>1</c:v>
                </c:pt>
                <c:pt idx="12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9</c:v>
                </c:pt>
                <c:pt idx="19">
                  <c:v>5</c:v>
                </c:pt>
                <c:pt idx="20">
                  <c:v>1</c:v>
                </c:pt>
                <c:pt idx="21">
                  <c:v>2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7">
                  <c:v>2</c:v>
                </c:pt>
                <c:pt idx="28">
                  <c:v>2</c:v>
                </c:pt>
                <c:pt idx="30">
                  <c:v>1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58-44B2-9213-D2EE71BE6476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Medisinske årsaker/organstaus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Hammerfest</c:v>
                </c:pt>
                <c:pt idx="6">
                  <c:v>Sandnessjøen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Voss</c:v>
                </c:pt>
                <c:pt idx="17">
                  <c:v>Førde</c:v>
                </c:pt>
                <c:pt idx="18">
                  <c:v>OUS, Ullevål</c:v>
                </c:pt>
                <c:pt idx="19">
                  <c:v>OUS, Rikshospitalet</c:v>
                </c:pt>
                <c:pt idx="20">
                  <c:v>Ahus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Kongsvinger</c:v>
                </c:pt>
                <c:pt idx="33">
                  <c:v>Kongsberg</c:v>
                </c:pt>
                <c:pt idx="34">
                  <c:v>Ringerike</c:v>
                </c:pt>
                <c:pt idx="35">
                  <c:v>Tynset</c:v>
                </c:pt>
              </c:strCache>
            </c:strRef>
          </c:cat>
          <c:val>
            <c:numRef>
              <c:f>'Ark1'!$G$2:$G$37</c:f>
              <c:numCache>
                <c:formatCode>General</c:formatCode>
                <c:ptCount val="36"/>
                <c:pt idx="0">
                  <c:v>3</c:v>
                </c:pt>
                <c:pt idx="2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6</c:v>
                </c:pt>
                <c:pt idx="10">
                  <c:v>1</c:v>
                </c:pt>
                <c:pt idx="12">
                  <c:v>6</c:v>
                </c:pt>
                <c:pt idx="13">
                  <c:v>7</c:v>
                </c:pt>
                <c:pt idx="14">
                  <c:v>1</c:v>
                </c:pt>
                <c:pt idx="15">
                  <c:v>1</c:v>
                </c:pt>
                <c:pt idx="18">
                  <c:v>25</c:v>
                </c:pt>
                <c:pt idx="19">
                  <c:v>9</c:v>
                </c:pt>
                <c:pt idx="20">
                  <c:v>4</c:v>
                </c:pt>
                <c:pt idx="21">
                  <c:v>2</c:v>
                </c:pt>
                <c:pt idx="22">
                  <c:v>4</c:v>
                </c:pt>
                <c:pt idx="23">
                  <c:v>2</c:v>
                </c:pt>
                <c:pt idx="24">
                  <c:v>2</c:v>
                </c:pt>
                <c:pt idx="25">
                  <c:v>3</c:v>
                </c:pt>
                <c:pt idx="26">
                  <c:v>7</c:v>
                </c:pt>
                <c:pt idx="27">
                  <c:v>3</c:v>
                </c:pt>
                <c:pt idx="28">
                  <c:v>2</c:v>
                </c:pt>
                <c:pt idx="30">
                  <c:v>1</c:v>
                </c:pt>
                <c:pt idx="34">
                  <c:v>2</c:v>
                </c:pt>
                <c:pt idx="3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8-44B2-9213-D2EE71BE6476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'Ark1'!$A$2:$A$37</c:f>
              <c:strCache>
                <c:ptCount val="36"/>
                <c:pt idx="0">
                  <c:v>UNN, Tromsø</c:v>
                </c:pt>
                <c:pt idx="1">
                  <c:v>UNN, Harstad</c:v>
                </c:pt>
                <c:pt idx="2">
                  <c:v>UNN, Narvik</c:v>
                </c:pt>
                <c:pt idx="3">
                  <c:v>Bodø</c:v>
                </c:pt>
                <c:pt idx="4">
                  <c:v>Mo i Rana</c:v>
                </c:pt>
                <c:pt idx="5">
                  <c:v>Hammerfest</c:v>
                </c:pt>
                <c:pt idx="6">
                  <c:v>Sandnessjøen</c:v>
                </c:pt>
                <c:pt idx="7">
                  <c:v>St. Olavs Hospital</c:v>
                </c:pt>
                <c:pt idx="8">
                  <c:v>Levanger</c:v>
                </c:pt>
                <c:pt idx="9">
                  <c:v>Namsos</c:v>
                </c:pt>
                <c:pt idx="10">
                  <c:v>Molde</c:v>
                </c:pt>
                <c:pt idx="11">
                  <c:v>Volda</c:v>
                </c:pt>
                <c:pt idx="12">
                  <c:v>Ålesund</c:v>
                </c:pt>
                <c:pt idx="13">
                  <c:v>Haukeland </c:v>
                </c:pt>
                <c:pt idx="14">
                  <c:v>Stavanger</c:v>
                </c:pt>
                <c:pt idx="15">
                  <c:v>Haugesund</c:v>
                </c:pt>
                <c:pt idx="16">
                  <c:v>Voss</c:v>
                </c:pt>
                <c:pt idx="17">
                  <c:v>Førde</c:v>
                </c:pt>
                <c:pt idx="18">
                  <c:v>OUS, Ullevål</c:v>
                </c:pt>
                <c:pt idx="19">
                  <c:v>OUS, Rikshospitalet</c:v>
                </c:pt>
                <c:pt idx="20">
                  <c:v>Ahus</c:v>
                </c:pt>
                <c:pt idx="21">
                  <c:v>Bærum</c:v>
                </c:pt>
                <c:pt idx="22">
                  <c:v>Kalnes</c:v>
                </c:pt>
                <c:pt idx="23">
                  <c:v>Drammen</c:v>
                </c:pt>
                <c:pt idx="24">
                  <c:v>Skien</c:v>
                </c:pt>
                <c:pt idx="25">
                  <c:v>Tønsberg</c:v>
                </c:pt>
                <c:pt idx="26">
                  <c:v>Kristiansand</c:v>
                </c:pt>
                <c:pt idx="27">
                  <c:v>Arendal</c:v>
                </c:pt>
                <c:pt idx="28">
                  <c:v>Lillehammer</c:v>
                </c:pt>
                <c:pt idx="29">
                  <c:v>Elverum</c:v>
                </c:pt>
                <c:pt idx="30">
                  <c:v>Gjøvik</c:v>
                </c:pt>
                <c:pt idx="31">
                  <c:v>Hamar</c:v>
                </c:pt>
                <c:pt idx="32">
                  <c:v>Kongsvinger</c:v>
                </c:pt>
                <c:pt idx="33">
                  <c:v>Kongsberg</c:v>
                </c:pt>
                <c:pt idx="34">
                  <c:v>Ringerike</c:v>
                </c:pt>
                <c:pt idx="35">
                  <c:v>Tynset</c:v>
                </c:pt>
              </c:strCache>
            </c:strRef>
          </c:cat>
          <c:val>
            <c:numRef>
              <c:f>'Ark1'!$H$2:$H$37</c:f>
              <c:numCache>
                <c:formatCode>General</c:formatCode>
                <c:ptCount val="36"/>
                <c:pt idx="6">
                  <c:v>1</c:v>
                </c:pt>
                <c:pt idx="15">
                  <c:v>1</c:v>
                </c:pt>
                <c:pt idx="20">
                  <c:v>1</c:v>
                </c:pt>
                <c:pt idx="2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58-44B2-9213-D2EE71BE6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22366208"/>
        <c:axId val="122384384"/>
      </c:barChart>
      <c:catAx>
        <c:axId val="122366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384384"/>
        <c:crosses val="autoZero"/>
        <c:auto val="1"/>
        <c:lblAlgn val="ctr"/>
        <c:lblOffset val="100"/>
        <c:noMultiLvlLbl val="0"/>
      </c:catAx>
      <c:valAx>
        <c:axId val="122384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366208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0098879928226552E-2"/>
          <c:y val="8.1781112735350769E-2"/>
          <c:w val="0.64767482640650975"/>
          <c:h val="0.154105098434852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6958619248651"/>
          <c:y val="3.6267216449771829E-2"/>
          <c:w val="0.94171490852008166"/>
          <c:h val="0.85648329562388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Realisert donor 
DBD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2F-485C-B0BE-B4F8D6132608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 donor 
cDCD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2F-485C-B0BE-B4F8D6132608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Actual donor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'Ark1'!$D$2:$D$5</c:f>
              <c:numCache>
                <c:formatCode>General</c:formatCode>
                <c:ptCount val="4"/>
                <c:pt idx="1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2F-485C-B0BE-B4F8D6132608}"/>
            </c:ext>
          </c:extLst>
        </c:ser>
        <c:ser>
          <c:idx val="3"/>
          <c:order val="3"/>
          <c:tx>
            <c:strRef>
              <c:f>'Ark1'!$E$1</c:f>
              <c:strCache>
                <c:ptCount val="1"/>
                <c:pt idx="0">
                  <c:v>Pårørende positive, 
ikke gjennomført medisinske årsaker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'Ark1'!$E$2:$E$5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7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2F-485C-B0BE-B4F8D6132608}"/>
            </c:ext>
          </c:extLst>
        </c:ser>
        <c:ser>
          <c:idx val="4"/>
          <c:order val="4"/>
          <c:tx>
            <c:strRef>
              <c:f>'Ark1'!$F$1</c:f>
              <c:strCache>
                <c:ptCount val="1"/>
                <c:pt idx="0">
                  <c:v>Avslag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'Ark1'!$F$2:$F$5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6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2F-485C-B0BE-B4F8D6132608}"/>
            </c:ext>
          </c:extLst>
        </c:ser>
        <c:ser>
          <c:idx val="5"/>
          <c:order val="5"/>
          <c:tx>
            <c:strRef>
              <c:f>'Ark1'!$G$1</c:f>
              <c:strCache>
                <c:ptCount val="1"/>
                <c:pt idx="0">
                  <c:v>Medisinske årsaker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'Ark1'!$G$2:$G$5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9</c:v>
                </c:pt>
                <c:pt idx="3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2F-485C-B0BE-B4F8D6132608}"/>
            </c:ext>
          </c:extLst>
        </c:ser>
        <c:ser>
          <c:idx val="6"/>
          <c:order val="6"/>
          <c:tx>
            <c:strRef>
              <c:f>'Ark1'!$H$1</c:f>
              <c:strCache>
                <c:ptCount val="1"/>
                <c:pt idx="0">
                  <c:v>Andre årsaker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'Ark1'!$A$2:$A$5</c:f>
              <c:strCache>
                <c:ptCount val="4"/>
                <c:pt idx="0">
                  <c:v>Helse Nord</c:v>
                </c:pt>
                <c:pt idx="1">
                  <c:v>Helse Midt</c:v>
                </c:pt>
                <c:pt idx="2">
                  <c:v>Helse Vest</c:v>
                </c:pt>
                <c:pt idx="3">
                  <c:v>Helse Sør-Øst</c:v>
                </c:pt>
              </c:strCache>
            </c:strRef>
          </c:cat>
          <c:val>
            <c:numRef>
              <c:f>'Ark1'!$H$2:$H$5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2B-44A5-ACEC-42AD370EB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679936"/>
        <c:axId val="128681472"/>
      </c:barChart>
      <c:catAx>
        <c:axId val="1286799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nb-NO"/>
          </a:p>
        </c:txPr>
        <c:crossAx val="128681472"/>
        <c:crosses val="autoZero"/>
        <c:auto val="1"/>
        <c:lblAlgn val="ctr"/>
        <c:lblOffset val="100"/>
        <c:noMultiLvlLbl val="0"/>
      </c:catAx>
      <c:valAx>
        <c:axId val="128681472"/>
        <c:scaling>
          <c:orientation val="minMax"/>
        </c:scaling>
        <c:delete val="0"/>
        <c:axPos val="b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prstDash val="sysDot"/>
          </a:ln>
        </c:spPr>
        <c:txPr>
          <a:bodyPr/>
          <a:lstStyle/>
          <a:p>
            <a:pPr>
              <a:defRPr sz="1200"/>
            </a:pPr>
            <a:endParaRPr lang="nb-NO"/>
          </a:p>
        </c:txPr>
        <c:crossAx val="128679936"/>
        <c:crosses val="autoZero"/>
        <c:crossBetween val="between"/>
      </c:valAx>
      <c:spPr>
        <a:effectLst>
          <a:softEdge rad="127000"/>
        </a:effectLst>
      </c:spPr>
    </c:plotArea>
    <c:legend>
      <c:legendPos val="t"/>
      <c:layout>
        <c:manualLayout>
          <c:xMode val="edge"/>
          <c:yMode val="edge"/>
          <c:x val="2.7318729299107801E-3"/>
          <c:y val="0.93598029525086524"/>
          <c:w val="0.99453616758441743"/>
          <c:h val="5.9232973417622521E-2"/>
        </c:manualLayout>
      </c:layout>
      <c:overlay val="0"/>
      <c:spPr>
        <a:noFill/>
      </c:spPr>
      <c:txPr>
        <a:bodyPr/>
        <a:lstStyle/>
        <a:p>
          <a:pPr>
            <a:defRPr sz="1000" baseline="0">
              <a:latin typeface="Century Gothic" panose="020B0502020202020204" pitchFamily="34" charset="0"/>
            </a:defRPr>
          </a:pPr>
          <a:endParaRPr lang="nb-NO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07739105663042E-2"/>
          <c:y val="5.3494112770024325E-2"/>
          <c:w val="0.95949226089433692"/>
          <c:h val="0.82165006481369773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Mulige donorer</c:v>
                </c:pt>
              </c:strCache>
            </c:strRef>
          </c:tx>
          <c:spPr>
            <a:ln w="34925" cap="rnd">
              <a:solidFill>
                <a:srgbClr val="0070C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'Ark1'!$B$2:$B$11</c:f>
              <c:numCache>
                <c:formatCode>General</c:formatCode>
                <c:ptCount val="10"/>
                <c:pt idx="0">
                  <c:v>168</c:v>
                </c:pt>
                <c:pt idx="1">
                  <c:v>167</c:v>
                </c:pt>
                <c:pt idx="2">
                  <c:v>147</c:v>
                </c:pt>
                <c:pt idx="3">
                  <c:v>167</c:v>
                </c:pt>
                <c:pt idx="4">
                  <c:v>156</c:v>
                </c:pt>
                <c:pt idx="5">
                  <c:v>149</c:v>
                </c:pt>
                <c:pt idx="6">
                  <c:v>174</c:v>
                </c:pt>
                <c:pt idx="7">
                  <c:v>185</c:v>
                </c:pt>
                <c:pt idx="8">
                  <c:v>194</c:v>
                </c:pt>
                <c:pt idx="9">
                  <c:v>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9-469B-982B-19D9BCAC1897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Realiserte donorer DBD+cDCD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'Ark1'!$A$2:$A$11</c:f>
              <c:numCache>
                <c:formatCode>General</c:formatCod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</c:numCache>
            </c:numRef>
          </c:cat>
          <c:val>
            <c:numRef>
              <c:f>'Ark1'!$C$2:$C$11</c:f>
              <c:numCache>
                <c:formatCode>General</c:formatCode>
                <c:ptCount val="10"/>
                <c:pt idx="0">
                  <c:v>52</c:v>
                </c:pt>
                <c:pt idx="1">
                  <c:v>64</c:v>
                </c:pt>
                <c:pt idx="2">
                  <c:v>43</c:v>
                </c:pt>
                <c:pt idx="3">
                  <c:v>61</c:v>
                </c:pt>
                <c:pt idx="4">
                  <c:v>49</c:v>
                </c:pt>
                <c:pt idx="5">
                  <c:v>50</c:v>
                </c:pt>
                <c:pt idx="6">
                  <c:v>55</c:v>
                </c:pt>
                <c:pt idx="7">
                  <c:v>47</c:v>
                </c:pt>
                <c:pt idx="8">
                  <c:v>50</c:v>
                </c:pt>
                <c:pt idx="9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9-469B-982B-19D9BCAC1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830912"/>
        <c:axId val="135840896"/>
      </c:lineChart>
      <c:catAx>
        <c:axId val="1358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135840896"/>
        <c:crosses val="autoZero"/>
        <c:auto val="1"/>
        <c:lblAlgn val="ctr"/>
        <c:lblOffset val="100"/>
        <c:noMultiLvlLbl val="0"/>
      </c:catAx>
      <c:valAx>
        <c:axId val="13584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nb-NO"/>
          </a:p>
        </c:txPr>
        <c:crossAx val="1358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69028057008011"/>
          <c:y val="0.71177929289484432"/>
          <c:w val="0.52882784336381738"/>
          <c:h val="0.181423329667526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0C4BEA-0E84-4C70-8B5D-942CFEE256A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379A3D5-460F-4F75-B831-B89B423B2EC3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Meldte mulige- og realiserte donorer 1.halvår 2025</a:t>
          </a:r>
        </a:p>
      </dgm:t>
    </dgm:pt>
    <dgm:pt modelId="{C42C48BD-F9E9-4415-BB95-276265A9A461}" type="parTrans" cxnId="{D2E20A7B-7867-4D15-9E45-52F850145836}">
      <dgm:prSet/>
      <dgm:spPr/>
      <dgm:t>
        <a:bodyPr/>
        <a:lstStyle/>
        <a:p>
          <a:endParaRPr lang="nb-NO"/>
        </a:p>
      </dgm:t>
    </dgm:pt>
    <dgm:pt modelId="{8FA4F339-B25B-4500-83BA-D413CA5568F7}" type="sibTrans" cxnId="{D2E20A7B-7867-4D15-9E45-52F850145836}">
      <dgm:prSet/>
      <dgm:spPr/>
      <dgm:t>
        <a:bodyPr/>
        <a:lstStyle/>
        <a:p>
          <a:endParaRPr lang="nb-NO"/>
        </a:p>
      </dgm:t>
    </dgm:pt>
    <dgm:pt modelId="{F0EB69E3-F69A-4924-84A9-8BFFD151277A}">
      <dgm:prSet phldrT="[Tekst]" custT="1"/>
      <dgm:spPr/>
      <dgm:t>
        <a:bodyPr/>
        <a:lstStyle/>
        <a:p>
          <a:endParaRPr lang="nb-NO" sz="1600" dirty="0">
            <a:latin typeface="Century Gothic" panose="020B0502020202020204" pitchFamily="34" charset="0"/>
          </a:endParaRPr>
        </a:p>
        <a:p>
          <a:r>
            <a:rPr lang="nb-NO" sz="1600" dirty="0">
              <a:latin typeface="Century Gothic" panose="020B0502020202020204" pitchFamily="34" charset="0"/>
            </a:rPr>
            <a:t>Pr 30.juni har det vært meldt 244 mulige donorer. Av disse er 65 realisert (DBD 60 og </a:t>
          </a:r>
          <a:r>
            <a:rPr lang="nb-NO" sz="1600" dirty="0" err="1">
              <a:latin typeface="Century Gothic" panose="020B0502020202020204" pitchFamily="34" charset="0"/>
            </a:rPr>
            <a:t>cDCD</a:t>
          </a:r>
          <a:r>
            <a:rPr lang="nb-NO" sz="1600" dirty="0">
              <a:latin typeface="Century Gothic" panose="020B0502020202020204" pitchFamily="34" charset="0"/>
            </a:rPr>
            <a:t> 5)</a:t>
          </a:r>
        </a:p>
        <a:p>
          <a:r>
            <a:rPr lang="nb-NO" sz="1600" dirty="0">
              <a:latin typeface="Century Gothic" panose="020B0502020202020204" pitchFamily="34" charset="0"/>
            </a:rPr>
            <a:t>PMP 11,60 (~23,2/år).</a:t>
          </a:r>
        </a:p>
        <a:p>
          <a:r>
            <a:rPr lang="nb-NO" sz="1600" dirty="0">
              <a:latin typeface="Century Gothic" panose="020B0502020202020204" pitchFamily="34" charset="0"/>
            </a:rPr>
            <a:t>Befolkning 5601049</a:t>
          </a:r>
        </a:p>
        <a:p>
          <a:endParaRPr lang="nb-NO" sz="1600" dirty="0">
            <a:latin typeface="Century Gothic" panose="020B0502020202020204" pitchFamily="34" charset="0"/>
          </a:endParaRPr>
        </a:p>
        <a:p>
          <a:r>
            <a:rPr lang="nb-NO" sz="1400" dirty="0">
              <a:latin typeface="Century Gothic" panose="020B0502020202020204" pitchFamily="34" charset="0"/>
            </a:rPr>
            <a:t>Tilsvarende tall i samme periode i 2024</a:t>
          </a:r>
        </a:p>
        <a:p>
          <a:r>
            <a:rPr lang="nb-NO" sz="1600" dirty="0">
              <a:latin typeface="Century Gothic" panose="020B0502020202020204" pitchFamily="34" charset="0"/>
            </a:rPr>
            <a:t>- 194 mulige donorer</a:t>
          </a:r>
        </a:p>
        <a:p>
          <a:r>
            <a:rPr lang="nb-NO" sz="1600" dirty="0">
              <a:latin typeface="Century Gothic" panose="020B0502020202020204" pitchFamily="34" charset="0"/>
            </a:rPr>
            <a:t>- 50 realiserte (DBD42 og </a:t>
          </a:r>
          <a:r>
            <a:rPr lang="nb-NO" sz="1600" dirty="0" err="1">
              <a:latin typeface="Century Gothic" panose="020B0502020202020204" pitchFamily="34" charset="0"/>
            </a:rPr>
            <a:t>cDCD</a:t>
          </a:r>
          <a:r>
            <a:rPr lang="nb-NO" sz="1600" dirty="0">
              <a:latin typeface="Century Gothic" panose="020B0502020202020204" pitchFamily="34" charset="0"/>
            </a:rPr>
            <a:t> 8)</a:t>
          </a:r>
        </a:p>
      </dgm:t>
    </dgm:pt>
    <dgm:pt modelId="{561D5DE2-DE91-4AB3-BC39-34D4EE65DDD6}" type="parTrans" cxnId="{56E316CF-C0A2-4E52-B6BB-8CEA1B252649}">
      <dgm:prSet/>
      <dgm:spPr/>
      <dgm:t>
        <a:bodyPr/>
        <a:lstStyle/>
        <a:p>
          <a:endParaRPr lang="nb-NO"/>
        </a:p>
      </dgm:t>
    </dgm:pt>
    <dgm:pt modelId="{88712B78-01A7-4B74-97BC-7271FD29624C}" type="sibTrans" cxnId="{56E316CF-C0A2-4E52-B6BB-8CEA1B252649}">
      <dgm:prSet/>
      <dgm:spPr/>
      <dgm:t>
        <a:bodyPr/>
        <a:lstStyle/>
        <a:p>
          <a:endParaRPr lang="nb-NO"/>
        </a:p>
      </dgm:t>
    </dgm:pt>
    <dgm:pt modelId="{A8AC56DB-FC39-47A4-96F4-415DA4C7B300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b-NO" dirty="0"/>
            <a:t>Avslag</a:t>
          </a:r>
        </a:p>
      </dgm:t>
    </dgm:pt>
    <dgm:pt modelId="{7DDBF4A7-5101-4C52-B445-BDC4E31663A7}" type="parTrans" cxnId="{EC59C0FA-EA04-4558-A17E-6FD0B31AE73B}">
      <dgm:prSet/>
      <dgm:spPr/>
      <dgm:t>
        <a:bodyPr/>
        <a:lstStyle/>
        <a:p>
          <a:endParaRPr lang="nb-NO"/>
        </a:p>
      </dgm:t>
    </dgm:pt>
    <dgm:pt modelId="{4E4F111A-5231-44C1-8F82-F814D09C6AE3}" type="sibTrans" cxnId="{EC59C0FA-EA04-4558-A17E-6FD0B31AE73B}">
      <dgm:prSet/>
      <dgm:spPr/>
      <dgm:t>
        <a:bodyPr/>
        <a:lstStyle/>
        <a:p>
          <a:endParaRPr lang="nb-NO"/>
        </a:p>
      </dgm:t>
    </dgm:pt>
    <dgm:pt modelId="{E5F468BC-6FA2-4A8E-9099-F8346580C6C4}">
      <dgm:prSet phldrT="[Tekst]" custT="1"/>
      <dgm:spPr/>
      <dgm:t>
        <a:bodyPr/>
        <a:lstStyle/>
        <a:p>
          <a:endParaRPr lang="nb-NO" sz="1600" dirty="0">
            <a:latin typeface="Century Gothic" panose="020B0502020202020204" pitchFamily="34" charset="0"/>
          </a:endParaRPr>
        </a:p>
        <a:p>
          <a:endParaRPr lang="nb-NO" sz="1600" dirty="0">
            <a:latin typeface="Century Gothic" panose="020B0502020202020204" pitchFamily="34" charset="0"/>
          </a:endParaRPr>
        </a:p>
        <a:p>
          <a:endParaRPr lang="nb-NO" sz="1600" dirty="0">
            <a:latin typeface="Century Gothic" panose="020B0502020202020204" pitchFamily="34" charset="0"/>
          </a:endParaRPr>
        </a:p>
        <a:p>
          <a:r>
            <a:rPr lang="nb-NO" sz="1600" dirty="0">
              <a:latin typeface="Century Gothic" panose="020B0502020202020204" pitchFamily="34" charset="0"/>
            </a:rPr>
            <a:t>31 % av spurte pårørende har på avdødes- eller egne vegne sagt nei til at organdonasjon kan gjennomføres.</a:t>
          </a:r>
        </a:p>
      </dgm:t>
    </dgm:pt>
    <dgm:pt modelId="{7987CD58-E3BC-4337-BB8C-B30CD7052C9C}" type="parTrans" cxnId="{E0D9808E-5A5C-49A6-8250-E0B494F34B1A}">
      <dgm:prSet/>
      <dgm:spPr/>
      <dgm:t>
        <a:bodyPr/>
        <a:lstStyle/>
        <a:p>
          <a:endParaRPr lang="nb-NO"/>
        </a:p>
      </dgm:t>
    </dgm:pt>
    <dgm:pt modelId="{31E9AC6A-9D4A-418D-8ACF-72750BA5CDD1}" type="sibTrans" cxnId="{E0D9808E-5A5C-49A6-8250-E0B494F34B1A}">
      <dgm:prSet/>
      <dgm:spPr/>
      <dgm:t>
        <a:bodyPr/>
        <a:lstStyle/>
        <a:p>
          <a:endParaRPr lang="nb-NO"/>
        </a:p>
      </dgm:t>
    </dgm:pt>
    <dgm:pt modelId="{4F89312D-D556-4BB2-95FE-41872E9E8E01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dirty="0"/>
            <a:t>Transplanterte organer</a:t>
          </a:r>
        </a:p>
      </dgm:t>
    </dgm:pt>
    <dgm:pt modelId="{E9F658FF-E510-4A31-99D0-A94EA47ACB9F}" type="parTrans" cxnId="{9860362A-F9AD-4030-BB63-657839A72B22}">
      <dgm:prSet/>
      <dgm:spPr/>
      <dgm:t>
        <a:bodyPr/>
        <a:lstStyle/>
        <a:p>
          <a:endParaRPr lang="nb-NO"/>
        </a:p>
      </dgm:t>
    </dgm:pt>
    <dgm:pt modelId="{0D6FB874-9175-4001-984F-8F16BF74FF1E}" type="sibTrans" cxnId="{9860362A-F9AD-4030-BB63-657839A72B22}">
      <dgm:prSet/>
      <dgm:spPr/>
      <dgm:t>
        <a:bodyPr/>
        <a:lstStyle/>
        <a:p>
          <a:endParaRPr lang="nb-NO"/>
        </a:p>
      </dgm:t>
    </dgm:pt>
    <dgm:pt modelId="{3E31D821-A661-4FAC-B119-63D4CF3362F9}">
      <dgm:prSet phldrT="[Tekst]" custT="1"/>
      <dgm:spPr/>
      <dgm:t>
        <a:bodyPr/>
        <a:lstStyle/>
        <a:p>
          <a:pPr>
            <a:buNone/>
          </a:pPr>
          <a:endParaRPr lang="nb-NO" sz="1600" dirty="0">
            <a:latin typeface="Century Gothic" panose="020B0502020202020204" pitchFamily="34" charset="0"/>
          </a:endParaRPr>
        </a:p>
        <a:p>
          <a:pPr>
            <a:buNone/>
          </a:pPr>
          <a:endParaRPr lang="nb-NO" sz="1600" dirty="0">
            <a:latin typeface="Century Gothic" panose="020B0502020202020204" pitchFamily="34" charset="0"/>
          </a:endParaRPr>
        </a:p>
        <a:p>
          <a:pPr>
            <a:buNone/>
          </a:pPr>
          <a:r>
            <a:rPr lang="nb-NO" sz="1600" dirty="0">
              <a:latin typeface="Century Gothic" panose="020B0502020202020204" pitchFamily="34" charset="0"/>
            </a:rPr>
            <a:t>Det er transplantert 250 organer til 224 pasienter</a:t>
          </a:r>
        </a:p>
        <a:p>
          <a:pPr>
            <a:buNone/>
          </a:pPr>
          <a:endParaRPr lang="nb-NO" sz="1600" dirty="0">
            <a:latin typeface="Century Gothic" panose="020B0502020202020204" pitchFamily="34" charset="0"/>
          </a:endParaRPr>
        </a:p>
        <a:p>
          <a:pPr>
            <a:buNone/>
          </a:pPr>
          <a:r>
            <a:rPr lang="nb-NO" sz="1400" dirty="0">
              <a:latin typeface="Century Gothic" panose="020B0502020202020204" pitchFamily="34" charset="0"/>
            </a:rPr>
            <a:t>Tilsvarende tall i samme periode i 2024</a:t>
          </a:r>
        </a:p>
        <a:p>
          <a:pPr>
            <a:buNone/>
          </a:pPr>
          <a:r>
            <a:rPr lang="nb-NO" sz="1600" dirty="0">
              <a:latin typeface="Century Gothic" panose="020B0502020202020204" pitchFamily="34" charset="0"/>
            </a:rPr>
            <a:t>- 206 organer transplantert til 191 pasienter.</a:t>
          </a:r>
        </a:p>
        <a:p>
          <a:pPr>
            <a:buNone/>
          </a:pPr>
          <a:endParaRPr lang="nb-NO" sz="1600" dirty="0">
            <a:latin typeface="Century Gothic" panose="020B0502020202020204" pitchFamily="34" charset="0"/>
          </a:endParaRPr>
        </a:p>
      </dgm:t>
    </dgm:pt>
    <dgm:pt modelId="{12A36488-3586-4BEA-8E75-9C634CA43F04}" type="parTrans" cxnId="{39F96809-1635-4667-86BC-384139E73DE8}">
      <dgm:prSet/>
      <dgm:spPr/>
      <dgm:t>
        <a:bodyPr/>
        <a:lstStyle/>
        <a:p>
          <a:endParaRPr lang="nb-NO"/>
        </a:p>
      </dgm:t>
    </dgm:pt>
    <dgm:pt modelId="{68032AEC-D4D4-438A-920A-19BF97F5FA2D}" type="sibTrans" cxnId="{39F96809-1635-4667-86BC-384139E73DE8}">
      <dgm:prSet/>
      <dgm:spPr/>
      <dgm:t>
        <a:bodyPr/>
        <a:lstStyle/>
        <a:p>
          <a:endParaRPr lang="nb-NO"/>
        </a:p>
      </dgm:t>
    </dgm:pt>
    <dgm:pt modelId="{2FC0076E-A4F7-4DE4-B125-A6EBB35FCB5B}" type="pres">
      <dgm:prSet presAssocID="{C30C4BEA-0E84-4C70-8B5D-942CFEE256A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4595192-BA24-44AF-A716-E92D67BEFB6B}" type="pres">
      <dgm:prSet presAssocID="{A379A3D5-460F-4F75-B831-B89B423B2EC3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3EBCA9FD-5285-47F3-89DD-843F4618C7DE}" type="pres">
      <dgm:prSet presAssocID="{A379A3D5-460F-4F75-B831-B89B423B2EC3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4104E86B-B736-485D-B958-947588AFD210}" type="pres">
      <dgm:prSet presAssocID="{A8AC56DB-FC39-47A4-96F4-415DA4C7B300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F9281960-0734-49F7-9303-68E43E9DA619}" type="pres">
      <dgm:prSet presAssocID="{A8AC56DB-FC39-47A4-96F4-415DA4C7B300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E51A367C-6597-4B22-A223-82E41148BCE6}" type="pres">
      <dgm:prSet presAssocID="{4F89312D-D556-4BB2-95FE-41872E9E8E01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35B28A8B-8B42-4038-B4B8-FC618D3CB496}" type="pres">
      <dgm:prSet presAssocID="{4F89312D-D556-4BB2-95FE-41872E9E8E01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9F96809-1635-4667-86BC-384139E73DE8}" srcId="{4F89312D-D556-4BB2-95FE-41872E9E8E01}" destId="{3E31D821-A661-4FAC-B119-63D4CF3362F9}" srcOrd="0" destOrd="0" parTransId="{12A36488-3586-4BEA-8E75-9C634CA43F04}" sibTransId="{68032AEC-D4D4-438A-920A-19BF97F5FA2D}"/>
    <dgm:cxn modelId="{6D26791A-59B6-4614-9415-E424DE5F67DC}" type="presOf" srcId="{A8AC56DB-FC39-47A4-96F4-415DA4C7B300}" destId="{4104E86B-B736-485D-B958-947588AFD210}" srcOrd="0" destOrd="0" presId="urn:microsoft.com/office/officeart/2009/3/layout/IncreasingArrowsProcess"/>
    <dgm:cxn modelId="{9860362A-F9AD-4030-BB63-657839A72B22}" srcId="{C30C4BEA-0E84-4C70-8B5D-942CFEE256AE}" destId="{4F89312D-D556-4BB2-95FE-41872E9E8E01}" srcOrd="2" destOrd="0" parTransId="{E9F658FF-E510-4A31-99D0-A94EA47ACB9F}" sibTransId="{0D6FB874-9175-4001-984F-8F16BF74FF1E}"/>
    <dgm:cxn modelId="{AB6DCD32-0422-465A-81B0-2E57DFC06F6F}" type="presOf" srcId="{E5F468BC-6FA2-4A8E-9099-F8346580C6C4}" destId="{F9281960-0734-49F7-9303-68E43E9DA619}" srcOrd="0" destOrd="0" presId="urn:microsoft.com/office/officeart/2009/3/layout/IncreasingArrowsProcess"/>
    <dgm:cxn modelId="{0B55C83A-6E22-4254-B675-26C0C9302432}" type="presOf" srcId="{F0EB69E3-F69A-4924-84A9-8BFFD151277A}" destId="{3EBCA9FD-5285-47F3-89DD-843F4618C7DE}" srcOrd="0" destOrd="0" presId="urn:microsoft.com/office/officeart/2009/3/layout/IncreasingArrowsProcess"/>
    <dgm:cxn modelId="{F2DC9240-2073-4638-9F88-01931AA7A976}" type="presOf" srcId="{3E31D821-A661-4FAC-B119-63D4CF3362F9}" destId="{35B28A8B-8B42-4038-B4B8-FC618D3CB496}" srcOrd="0" destOrd="0" presId="urn:microsoft.com/office/officeart/2009/3/layout/IncreasingArrowsProcess"/>
    <dgm:cxn modelId="{D2E20A7B-7867-4D15-9E45-52F850145836}" srcId="{C30C4BEA-0E84-4C70-8B5D-942CFEE256AE}" destId="{A379A3D5-460F-4F75-B831-B89B423B2EC3}" srcOrd="0" destOrd="0" parTransId="{C42C48BD-F9E9-4415-BB95-276265A9A461}" sibTransId="{8FA4F339-B25B-4500-83BA-D413CA5568F7}"/>
    <dgm:cxn modelId="{E0D9808E-5A5C-49A6-8250-E0B494F34B1A}" srcId="{A8AC56DB-FC39-47A4-96F4-415DA4C7B300}" destId="{E5F468BC-6FA2-4A8E-9099-F8346580C6C4}" srcOrd="0" destOrd="0" parTransId="{7987CD58-E3BC-4337-BB8C-B30CD7052C9C}" sibTransId="{31E9AC6A-9D4A-418D-8ACF-72750BA5CDD1}"/>
    <dgm:cxn modelId="{02426CCC-2D02-4D18-967A-EFC639981A12}" type="presOf" srcId="{4F89312D-D556-4BB2-95FE-41872E9E8E01}" destId="{E51A367C-6597-4B22-A223-82E41148BCE6}" srcOrd="0" destOrd="0" presId="urn:microsoft.com/office/officeart/2009/3/layout/IncreasingArrowsProcess"/>
    <dgm:cxn modelId="{56E316CF-C0A2-4E52-B6BB-8CEA1B252649}" srcId="{A379A3D5-460F-4F75-B831-B89B423B2EC3}" destId="{F0EB69E3-F69A-4924-84A9-8BFFD151277A}" srcOrd="0" destOrd="0" parTransId="{561D5DE2-DE91-4AB3-BC39-34D4EE65DDD6}" sibTransId="{88712B78-01A7-4B74-97BC-7271FD29624C}"/>
    <dgm:cxn modelId="{27CF06E6-30B7-45B4-8A24-0D8B66FEA4E3}" type="presOf" srcId="{C30C4BEA-0E84-4C70-8B5D-942CFEE256AE}" destId="{2FC0076E-A4F7-4DE4-B125-A6EBB35FCB5B}" srcOrd="0" destOrd="0" presId="urn:microsoft.com/office/officeart/2009/3/layout/IncreasingArrowsProcess"/>
    <dgm:cxn modelId="{455DE7F0-457B-45A6-93CF-566228299A04}" type="presOf" srcId="{A379A3D5-460F-4F75-B831-B89B423B2EC3}" destId="{C4595192-BA24-44AF-A716-E92D67BEFB6B}" srcOrd="0" destOrd="0" presId="urn:microsoft.com/office/officeart/2009/3/layout/IncreasingArrowsProcess"/>
    <dgm:cxn modelId="{EC59C0FA-EA04-4558-A17E-6FD0B31AE73B}" srcId="{C30C4BEA-0E84-4C70-8B5D-942CFEE256AE}" destId="{A8AC56DB-FC39-47A4-96F4-415DA4C7B300}" srcOrd="1" destOrd="0" parTransId="{7DDBF4A7-5101-4C52-B445-BDC4E31663A7}" sibTransId="{4E4F111A-5231-44C1-8F82-F814D09C6AE3}"/>
    <dgm:cxn modelId="{2A0F8E97-3815-4E8C-BE9A-C8931AC6876A}" type="presParOf" srcId="{2FC0076E-A4F7-4DE4-B125-A6EBB35FCB5B}" destId="{C4595192-BA24-44AF-A716-E92D67BEFB6B}" srcOrd="0" destOrd="0" presId="urn:microsoft.com/office/officeart/2009/3/layout/IncreasingArrowsProcess"/>
    <dgm:cxn modelId="{CBF7F841-6110-41A0-AEBC-0336E0AF1EF9}" type="presParOf" srcId="{2FC0076E-A4F7-4DE4-B125-A6EBB35FCB5B}" destId="{3EBCA9FD-5285-47F3-89DD-843F4618C7DE}" srcOrd="1" destOrd="0" presId="urn:microsoft.com/office/officeart/2009/3/layout/IncreasingArrowsProcess"/>
    <dgm:cxn modelId="{D94205B4-A122-482D-9E71-E045CC7FBA3E}" type="presParOf" srcId="{2FC0076E-A4F7-4DE4-B125-A6EBB35FCB5B}" destId="{4104E86B-B736-485D-B958-947588AFD210}" srcOrd="2" destOrd="0" presId="urn:microsoft.com/office/officeart/2009/3/layout/IncreasingArrowsProcess"/>
    <dgm:cxn modelId="{FD3F035D-E859-4D19-B090-546858E5C71B}" type="presParOf" srcId="{2FC0076E-A4F7-4DE4-B125-A6EBB35FCB5B}" destId="{F9281960-0734-49F7-9303-68E43E9DA619}" srcOrd="3" destOrd="0" presId="urn:microsoft.com/office/officeart/2009/3/layout/IncreasingArrowsProcess"/>
    <dgm:cxn modelId="{7D5C636D-0870-4A87-8B5B-39264B3E53BE}" type="presParOf" srcId="{2FC0076E-A4F7-4DE4-B125-A6EBB35FCB5B}" destId="{E51A367C-6597-4B22-A223-82E41148BCE6}" srcOrd="4" destOrd="0" presId="urn:microsoft.com/office/officeart/2009/3/layout/IncreasingArrowsProcess"/>
    <dgm:cxn modelId="{1F8B3250-536D-4FD0-8BD9-98311487E7F4}" type="presParOf" srcId="{2FC0076E-A4F7-4DE4-B125-A6EBB35FCB5B}" destId="{35B28A8B-8B42-4038-B4B8-FC618D3CB49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95192-BA24-44AF-A716-E92D67BEFB6B}">
      <dsp:nvSpPr>
        <dsp:cNvPr id="0" name=""/>
        <dsp:cNvSpPr/>
      </dsp:nvSpPr>
      <dsp:spPr>
        <a:xfrm>
          <a:off x="0" y="90161"/>
          <a:ext cx="11139055" cy="16222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5753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Meldte mulige- og realiserte donorer 1.halvår 2025</a:t>
          </a:r>
        </a:p>
      </dsp:txBody>
      <dsp:txXfrm>
        <a:off x="0" y="495729"/>
        <a:ext cx="10733488" cy="811135"/>
      </dsp:txXfrm>
    </dsp:sp>
    <dsp:sp modelId="{3EBCA9FD-5285-47F3-89DD-843F4618C7DE}">
      <dsp:nvSpPr>
        <dsp:cNvPr id="0" name=""/>
        <dsp:cNvSpPr/>
      </dsp:nvSpPr>
      <dsp:spPr>
        <a:xfrm>
          <a:off x="0" y="1341166"/>
          <a:ext cx="3430828" cy="3125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Pr 30.juni har det vært meldt 244 mulige donorer. Av disse er 65 realisert (DBD 60 og </a:t>
          </a:r>
          <a:r>
            <a:rPr lang="nb-NO" sz="1600" kern="1200" dirty="0" err="1">
              <a:latin typeface="Century Gothic" panose="020B0502020202020204" pitchFamily="34" charset="0"/>
            </a:rPr>
            <a:t>cDCD</a:t>
          </a:r>
          <a:r>
            <a:rPr lang="nb-NO" sz="1600" kern="1200" dirty="0">
              <a:latin typeface="Century Gothic" panose="020B0502020202020204" pitchFamily="34" charset="0"/>
            </a:rPr>
            <a:t> 5)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PMP 11,60 (~23,2/år).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Befolkning 5601049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latin typeface="Century Gothic" panose="020B0502020202020204" pitchFamily="34" charset="0"/>
            </a:rPr>
            <a:t>Tilsvarende tall i samme periode i 2024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- 194 mulige donorer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- 50 realiserte (DBD42 og </a:t>
          </a:r>
          <a:r>
            <a:rPr lang="nb-NO" sz="1600" kern="1200" dirty="0" err="1">
              <a:latin typeface="Century Gothic" panose="020B0502020202020204" pitchFamily="34" charset="0"/>
            </a:rPr>
            <a:t>cDCD</a:t>
          </a:r>
          <a:r>
            <a:rPr lang="nb-NO" sz="1600" kern="1200" dirty="0">
              <a:latin typeface="Century Gothic" panose="020B0502020202020204" pitchFamily="34" charset="0"/>
            </a:rPr>
            <a:t> 8)</a:t>
          </a:r>
        </a:p>
      </dsp:txBody>
      <dsp:txXfrm>
        <a:off x="0" y="1341166"/>
        <a:ext cx="3430828" cy="3125090"/>
      </dsp:txXfrm>
    </dsp:sp>
    <dsp:sp modelId="{4104E86B-B736-485D-B958-947588AFD210}">
      <dsp:nvSpPr>
        <dsp:cNvPr id="0" name=""/>
        <dsp:cNvSpPr/>
      </dsp:nvSpPr>
      <dsp:spPr>
        <a:xfrm>
          <a:off x="3430828" y="630918"/>
          <a:ext cx="7708226" cy="16222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5753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Avslag</a:t>
          </a:r>
        </a:p>
      </dsp:txBody>
      <dsp:txXfrm>
        <a:off x="3430828" y="1036486"/>
        <a:ext cx="7302659" cy="811135"/>
      </dsp:txXfrm>
    </dsp:sp>
    <dsp:sp modelId="{F9281960-0734-49F7-9303-68E43E9DA619}">
      <dsp:nvSpPr>
        <dsp:cNvPr id="0" name=""/>
        <dsp:cNvSpPr/>
      </dsp:nvSpPr>
      <dsp:spPr>
        <a:xfrm>
          <a:off x="3430828" y="1881923"/>
          <a:ext cx="3430828" cy="31250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31 % av spurte pårørende har på avdødes- eller egne vegne sagt nei til at organdonasjon kan gjennomføres.</a:t>
          </a:r>
        </a:p>
      </dsp:txBody>
      <dsp:txXfrm>
        <a:off x="3430828" y="1881923"/>
        <a:ext cx="3430828" cy="3125090"/>
      </dsp:txXfrm>
    </dsp:sp>
    <dsp:sp modelId="{E51A367C-6597-4B22-A223-82E41148BCE6}">
      <dsp:nvSpPr>
        <dsp:cNvPr id="0" name=""/>
        <dsp:cNvSpPr/>
      </dsp:nvSpPr>
      <dsp:spPr>
        <a:xfrm>
          <a:off x="6861657" y="1171675"/>
          <a:ext cx="4277397" cy="16222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254000" bIns="257535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Transplanterte organer</a:t>
          </a:r>
        </a:p>
      </dsp:txBody>
      <dsp:txXfrm>
        <a:off x="6861657" y="1577243"/>
        <a:ext cx="3871830" cy="811135"/>
      </dsp:txXfrm>
    </dsp:sp>
    <dsp:sp modelId="{35B28A8B-8B42-4038-B4B8-FC618D3CB496}">
      <dsp:nvSpPr>
        <dsp:cNvPr id="0" name=""/>
        <dsp:cNvSpPr/>
      </dsp:nvSpPr>
      <dsp:spPr>
        <a:xfrm>
          <a:off x="6861657" y="2422680"/>
          <a:ext cx="3430828" cy="3079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Det er transplantert 250 organer til 224 pasienter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latin typeface="Century Gothic" panose="020B0502020202020204" pitchFamily="34" charset="0"/>
            </a:rPr>
            <a:t>Tilsvarende tall i samme periode i 2024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latin typeface="Century Gothic" panose="020B0502020202020204" pitchFamily="34" charset="0"/>
            </a:rPr>
            <a:t>- 206 organer transplantert til 191 pasienter.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>
            <a:latin typeface="Century Gothic" panose="020B0502020202020204" pitchFamily="34" charset="0"/>
          </a:endParaRPr>
        </a:p>
      </dsp:txBody>
      <dsp:txXfrm>
        <a:off x="6861657" y="2422680"/>
        <a:ext cx="3430828" cy="3079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0.52713</cdr:x>
      <cdr:y>0</cdr:y>
    </cdr:from>
    <cdr:to>
      <cdr:x>0.99242</cdr:x>
      <cdr:y>0.07584</cdr:y>
    </cdr:to>
    <cdr:sp macro="" textlink="">
      <cdr:nvSpPr>
        <cdr:cNvPr id="2" name="Pil mot venstre og høyre 1"/>
        <cdr:cNvSpPr/>
      </cdr:nvSpPr>
      <cdr:spPr>
        <a:xfrm xmlns:a="http://schemas.openxmlformats.org/drawingml/2006/main">
          <a:off x="6112822" y="0"/>
          <a:ext cx="5395781" cy="435402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1000" b="1" dirty="0">
              <a:solidFill>
                <a:srgbClr val="004A92"/>
              </a:solidFill>
              <a:latin typeface="Century Gothic" panose="020B0502020202020204" pitchFamily="34" charset="0"/>
            </a:rPr>
            <a:t>Helse Sør-Øst</a:t>
          </a:r>
        </a:p>
      </cdr:txBody>
    </cdr:sp>
  </cdr:relSizeAnchor>
  <cdr:relSizeAnchor xmlns:cdr="http://schemas.openxmlformats.org/drawingml/2006/chartDrawing">
    <cdr:from>
      <cdr:x>0.40058</cdr:x>
      <cdr:y>0</cdr:y>
    </cdr:from>
    <cdr:to>
      <cdr:x>0.52713</cdr:x>
      <cdr:y>0.07016</cdr:y>
    </cdr:to>
    <cdr:sp macro="" textlink="">
      <cdr:nvSpPr>
        <cdr:cNvPr id="4" name="Pil mot venstre og høyre 3"/>
        <cdr:cNvSpPr/>
      </cdr:nvSpPr>
      <cdr:spPr>
        <a:xfrm xmlns:a="http://schemas.openxmlformats.org/drawingml/2006/main">
          <a:off x="4645304" y="0"/>
          <a:ext cx="1467518" cy="402792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1000" b="1" dirty="0">
              <a:solidFill>
                <a:srgbClr val="004A92"/>
              </a:solidFill>
              <a:latin typeface="Century Gothic" panose="020B0502020202020204" pitchFamily="34" charset="0"/>
            </a:rPr>
            <a:t>Helse-Vest</a:t>
          </a:r>
        </a:p>
      </cdr:txBody>
    </cdr:sp>
  </cdr:relSizeAnchor>
  <cdr:relSizeAnchor xmlns:cdr="http://schemas.openxmlformats.org/drawingml/2006/chartDrawing">
    <cdr:from>
      <cdr:x>0.24649</cdr:x>
      <cdr:y>0</cdr:y>
    </cdr:from>
    <cdr:to>
      <cdr:x>0.40058</cdr:x>
      <cdr:y>0.07584</cdr:y>
    </cdr:to>
    <cdr:sp macro="" textlink="">
      <cdr:nvSpPr>
        <cdr:cNvPr id="5" name="Pil mot venstre og høyre 4"/>
        <cdr:cNvSpPr/>
      </cdr:nvSpPr>
      <cdr:spPr>
        <a:xfrm xmlns:a="http://schemas.openxmlformats.org/drawingml/2006/main">
          <a:off x="2858398" y="0"/>
          <a:ext cx="1786905" cy="435402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b-NO" sz="1000" b="1" dirty="0">
              <a:solidFill>
                <a:srgbClr val="004A92"/>
              </a:solidFill>
              <a:latin typeface="Century Gothic" panose="020B0502020202020204" pitchFamily="34" charset="0"/>
            </a:rPr>
            <a:t>Helse-Midt</a:t>
          </a:r>
        </a:p>
      </cdr:txBody>
    </cdr:sp>
  </cdr:relSizeAnchor>
  <cdr:relSizeAnchor xmlns:cdr="http://schemas.openxmlformats.org/drawingml/2006/chartDrawing">
    <cdr:from>
      <cdr:x>0.0566</cdr:x>
      <cdr:y>0</cdr:y>
    </cdr:from>
    <cdr:to>
      <cdr:x>0.24649</cdr:x>
      <cdr:y>0.07584</cdr:y>
    </cdr:to>
    <cdr:sp macro="" textlink="">
      <cdr:nvSpPr>
        <cdr:cNvPr id="3" name="Pil mot venstre og høyre 2"/>
        <cdr:cNvSpPr/>
      </cdr:nvSpPr>
      <cdr:spPr>
        <a:xfrm xmlns:a="http://schemas.openxmlformats.org/drawingml/2006/main">
          <a:off x="656361" y="0"/>
          <a:ext cx="2202037" cy="435402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accent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pPr algn="ctr"/>
          <a:r>
            <a:rPr lang="nb-NO" sz="1000" b="1" dirty="0">
              <a:solidFill>
                <a:srgbClr val="004A92"/>
              </a:solidFill>
              <a:latin typeface="Century Gothic" panose="020B0502020202020204" pitchFamily="34" charset="0"/>
            </a:rPr>
            <a:t>Helse-Nord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C70B67E-5D5A-4E46-876B-5EBFE14DF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8998CB-4927-4FB5-B611-468983E45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0B72B3F4-5C2D-4A8D-8604-BAB4F03A9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761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829"/>
            <a:ext cx="10515600" cy="1010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77737"/>
            <a:ext cx="10515599" cy="2908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AFCA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0AC5F53C-EA7D-4BF7-B0CE-4CFEA055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829"/>
            <a:ext cx="10515600" cy="101082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7D4AE153-D803-4E98-9331-E3E00C0E6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77737"/>
            <a:ext cx="10515599" cy="2908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623083-D33A-41F6-B8DB-2D3EB382B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530954-7EF2-4A49-BA1B-0D96C0E3B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6843305-9234-4016-8858-D2D624C00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813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478D46D-40F1-4636-9061-740475BE9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7C1F019-E4C9-4E2C-A7F3-ACA3E200A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8132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73F2E7E-640A-492E-AF62-0B6DA0F6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7440104-1176-4BB4-9FAD-337AC307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B91EE86-8CBA-47F3-8867-7447A365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052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23DAC3-63F7-47B9-8849-56C11C65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4A2B288-8474-497C-BB09-B35CB9048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029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84D96C6-9DD9-4A7E-A58B-D003BA3A6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A38EE01-7238-4561-A187-E11A63C0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B094927-591E-4118-A81B-651D9F59C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12A0B68-B0DB-41B7-97FB-BCA079288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437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9F929D-3EB7-43CD-AC5A-01BB3CA12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1C2C024-B5B1-4EF1-98F7-21E527659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ED10DCB-4CC2-41CC-930E-605F48B59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5905EFD-1D1B-40FF-BBCD-32A40CE92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9C27FE-1663-44B6-9310-E16AF221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79CC22F-B2A4-43A6-8281-29728CCD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417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B8A57-A090-46D2-9C77-648D6BC39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4D7ED39-B928-4D24-8503-84B1C706F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399874-F5EA-4A69-B2A0-003A7718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2CB4EF-1C91-45AE-8ECF-9A493CDF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664C1AF-7B01-4768-89F6-19D52D88D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80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BF99EC6-875A-4ADA-A6D0-E0A240E253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8DDAD5-D8A2-40BF-810A-ED6A41D9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12127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ED1CEF-4917-4625-8A8C-33192A948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A3D3D1-3EBF-453F-8FC4-C2D2F3D0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F1D355-3540-45DB-A7F3-EF6B98B8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48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1AEE4B75-5134-4C41-9450-B9D58D473B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F5D8EE15-1803-4B1F-8864-F2EA4E37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4AF2EA40-B6A1-473F-99F1-10102CD04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198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077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FF766-412E-462A-8F5D-C7E95663E47D}" type="datetimeFigureOut">
              <a:rPr lang="nb-NO" smtClean="0"/>
              <a:t>03.07.2025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fld id="{958FF766-412E-462A-8F5D-C7E95663E47D}" type="datetimeFigureOut">
              <a:rPr lang="nb-NO" smtClean="0"/>
              <a:pPr/>
              <a:t>03.07.2025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EDE010E-7568-42CB-990A-AAD7ACCD914C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2868"/>
            <a:ext cx="1698307" cy="36043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52" r:id="rId14"/>
    <p:sldLayoutId id="2147483671" r:id="rId15"/>
    <p:sldLayoutId id="2147483672" r:id="rId16"/>
    <p:sldLayoutId id="2147483670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27D77EE-4791-3534-B2B2-878FF1524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09" y="1677659"/>
            <a:ext cx="7847085" cy="3813193"/>
          </a:xfrm>
          <a:prstGeom prst="rect">
            <a:avLst/>
          </a:prstGeom>
          <a:noFill/>
          <a:ln>
            <a:noFill/>
          </a:ln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CA72965-4C7C-0C5C-2F1C-1A145CE5ED20}"/>
              </a:ext>
            </a:extLst>
          </p:cNvPr>
          <p:cNvSpPr/>
          <p:nvPr/>
        </p:nvSpPr>
        <p:spPr>
          <a:xfrm>
            <a:off x="364328" y="796689"/>
            <a:ext cx="5349031" cy="1446550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nb-NO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Organdonasjon </a:t>
            </a:r>
          </a:p>
          <a:p>
            <a:r>
              <a:rPr lang="nb-NO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og transplantasjon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CAC40D4-CF02-AC63-34CE-6697250BDBF7}"/>
              </a:ext>
            </a:extLst>
          </p:cNvPr>
          <p:cNvSpPr/>
          <p:nvPr/>
        </p:nvSpPr>
        <p:spPr>
          <a:xfrm>
            <a:off x="364328" y="4536745"/>
            <a:ext cx="3724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Tallene i denne rapporten baserer seg på det som er henvist av mulige donorer til transplantasjonskoordinatorene på Oslo Universitetssykehus, Rikshospitalet</a:t>
            </a:r>
            <a:endParaRPr lang="nb-NO" sz="1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CE09E71-A73D-D675-10AB-3852F3337947}"/>
              </a:ext>
            </a:extLst>
          </p:cNvPr>
          <p:cNvSpPr/>
          <p:nvPr/>
        </p:nvSpPr>
        <p:spPr>
          <a:xfrm>
            <a:off x="364328" y="2976258"/>
            <a:ext cx="43823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nb-NO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Aktivitetstall </a:t>
            </a:r>
            <a:r>
              <a:rPr lang="nb-NO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1.januar – 30.juni 2025</a:t>
            </a:r>
          </a:p>
        </p:txBody>
      </p:sp>
    </p:spTree>
    <p:extLst>
      <p:ext uri="{BB962C8B-B14F-4D97-AF65-F5344CB8AC3E}">
        <p14:creationId xmlns:p14="http://schemas.microsoft.com/office/powerpoint/2010/main" val="25792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826" y="1525333"/>
            <a:ext cx="12054348" cy="578771"/>
          </a:xfrm>
        </p:spPr>
        <p:txBody>
          <a:bodyPr>
            <a:noAutofit/>
          </a:bodyPr>
          <a:lstStyle/>
          <a:p>
            <a:r>
              <a:rPr lang="nb-NO" sz="2400" dirty="0">
                <a:solidFill>
                  <a:srgbClr val="004A92"/>
                </a:solidFill>
                <a:latin typeface="Century Gothic" panose="020B0502020202020204" pitchFamily="34" charset="0"/>
              </a:rPr>
              <a:t>Organdonasjon – aktivitet innen Scandiatransplant 1.januar – 30.juni 2025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346316"/>
              </p:ext>
            </p:extLst>
          </p:nvPr>
        </p:nvGraphicFramePr>
        <p:xfrm>
          <a:off x="424016" y="2395896"/>
          <a:ext cx="10980174" cy="2361606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1376516">
                  <a:extLst>
                    <a:ext uri="{9D8B030D-6E8A-4147-A177-3AD203B41FA5}">
                      <a16:colId xmlns:a16="http://schemas.microsoft.com/office/drawing/2014/main" val="3755223179"/>
                    </a:ext>
                  </a:extLst>
                </a:gridCol>
                <a:gridCol w="973393">
                  <a:extLst>
                    <a:ext uri="{9D8B030D-6E8A-4147-A177-3AD203B41FA5}">
                      <a16:colId xmlns:a16="http://schemas.microsoft.com/office/drawing/2014/main" val="122566940"/>
                    </a:ext>
                  </a:extLst>
                </a:gridCol>
                <a:gridCol w="334297">
                  <a:extLst>
                    <a:ext uri="{9D8B030D-6E8A-4147-A177-3AD203B41FA5}">
                      <a16:colId xmlns:a16="http://schemas.microsoft.com/office/drawing/2014/main" val="1207766568"/>
                    </a:ext>
                  </a:extLst>
                </a:gridCol>
                <a:gridCol w="324465">
                  <a:extLst>
                    <a:ext uri="{9D8B030D-6E8A-4147-A177-3AD203B41FA5}">
                      <a16:colId xmlns:a16="http://schemas.microsoft.com/office/drawing/2014/main" val="1284966491"/>
                    </a:ext>
                  </a:extLst>
                </a:gridCol>
                <a:gridCol w="362565">
                  <a:extLst>
                    <a:ext uri="{9D8B030D-6E8A-4147-A177-3AD203B41FA5}">
                      <a16:colId xmlns:a16="http://schemas.microsoft.com/office/drawing/2014/main" val="4250686912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903069463"/>
                    </a:ext>
                  </a:extLst>
                </a:gridCol>
                <a:gridCol w="323236">
                  <a:extLst>
                    <a:ext uri="{9D8B030D-6E8A-4147-A177-3AD203B41FA5}">
                      <a16:colId xmlns:a16="http://schemas.microsoft.com/office/drawing/2014/main" val="4060122406"/>
                    </a:ext>
                  </a:extLst>
                </a:gridCol>
                <a:gridCol w="363794">
                  <a:extLst>
                    <a:ext uri="{9D8B030D-6E8A-4147-A177-3AD203B41FA5}">
                      <a16:colId xmlns:a16="http://schemas.microsoft.com/office/drawing/2014/main" val="3459146435"/>
                    </a:ext>
                  </a:extLst>
                </a:gridCol>
                <a:gridCol w="334296">
                  <a:extLst>
                    <a:ext uri="{9D8B030D-6E8A-4147-A177-3AD203B41FA5}">
                      <a16:colId xmlns:a16="http://schemas.microsoft.com/office/drawing/2014/main" val="994496003"/>
                    </a:ext>
                  </a:extLst>
                </a:gridCol>
                <a:gridCol w="344129">
                  <a:extLst>
                    <a:ext uri="{9D8B030D-6E8A-4147-A177-3AD203B41FA5}">
                      <a16:colId xmlns:a16="http://schemas.microsoft.com/office/drawing/2014/main" val="698575171"/>
                    </a:ext>
                  </a:extLst>
                </a:gridCol>
                <a:gridCol w="924233">
                  <a:extLst>
                    <a:ext uri="{9D8B030D-6E8A-4147-A177-3AD203B41FA5}">
                      <a16:colId xmlns:a16="http://schemas.microsoft.com/office/drawing/2014/main" val="3091080768"/>
                    </a:ext>
                  </a:extLst>
                </a:gridCol>
                <a:gridCol w="894735">
                  <a:extLst>
                    <a:ext uri="{9D8B030D-6E8A-4147-A177-3AD203B41FA5}">
                      <a16:colId xmlns:a16="http://schemas.microsoft.com/office/drawing/2014/main" val="3730619183"/>
                    </a:ext>
                  </a:extLst>
                </a:gridCol>
                <a:gridCol w="894736">
                  <a:extLst>
                    <a:ext uri="{9D8B030D-6E8A-4147-A177-3AD203B41FA5}">
                      <a16:colId xmlns:a16="http://schemas.microsoft.com/office/drawing/2014/main" val="4247342906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val="4239033911"/>
                    </a:ext>
                  </a:extLst>
                </a:gridCol>
                <a:gridCol w="1796845">
                  <a:extLst>
                    <a:ext uri="{9D8B030D-6E8A-4147-A177-3AD203B41FA5}">
                      <a16:colId xmlns:a16="http://schemas.microsoft.com/office/drawing/2014/main" val="4204993029"/>
                    </a:ext>
                  </a:extLst>
                </a:gridCol>
              </a:tblGrid>
              <a:tr h="878246">
                <a:tc>
                  <a:txBody>
                    <a:bodyPr/>
                    <a:lstStyle/>
                    <a:p>
                      <a:pPr algn="ctr"/>
                      <a:endParaRPr lang="nb-NO" sz="1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Danmark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Aarhus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Odense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Köbenhavn</a:t>
                      </a:r>
                      <a:endParaRPr lang="nb-NO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Sverige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Skåne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Göteborg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Uppsala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Stockholm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Norge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Island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Estland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Scandiatransplant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89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DBD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737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cDCD</a:t>
                      </a:r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83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Donorer totalt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42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PMP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11,88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11,14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02617"/>
                  </a:ext>
                </a:extLst>
              </a:tr>
            </a:tbl>
          </a:graphicData>
        </a:graphic>
      </p:graphicFrame>
      <p:pic>
        <p:nvPicPr>
          <p:cNvPr id="1026" name="Picture 2" descr="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7" y="114860"/>
            <a:ext cx="8721214" cy="12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71306" y="6544590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4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72"/>
          <p:cNvSpPr txBox="1">
            <a:spLocks noChangeArrowheads="1"/>
          </p:cNvSpPr>
          <p:nvPr/>
        </p:nvSpPr>
        <p:spPr bwMode="auto">
          <a:xfrm>
            <a:off x="192314" y="-34164"/>
            <a:ext cx="10045787" cy="6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Transplantasjoner 1.januar – 30.juni 2025 </a:t>
            </a:r>
            <a:br>
              <a:rPr lang="nb-NO" altLang="nb-NO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til sammenligning tall fra 2016 - 2024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67715" y="6517957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6EF95525-1E07-A3A9-19A4-7F623BB1D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293780"/>
              </p:ext>
            </p:extLst>
          </p:nvPr>
        </p:nvGraphicFramePr>
        <p:xfrm>
          <a:off x="177801" y="547898"/>
          <a:ext cx="11836397" cy="5714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857">
                  <a:extLst>
                    <a:ext uri="{9D8B030D-6E8A-4147-A177-3AD203B41FA5}">
                      <a16:colId xmlns:a16="http://schemas.microsoft.com/office/drawing/2014/main" val="3440248114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4246422425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426510162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160230535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1486236889"/>
                    </a:ext>
                  </a:extLst>
                </a:gridCol>
                <a:gridCol w="1077686">
                  <a:extLst>
                    <a:ext uri="{9D8B030D-6E8A-4147-A177-3AD203B41FA5}">
                      <a16:colId xmlns:a16="http://schemas.microsoft.com/office/drawing/2014/main" val="1231744926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4210226688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902835266"/>
                    </a:ext>
                  </a:extLst>
                </a:gridCol>
                <a:gridCol w="952287">
                  <a:extLst>
                    <a:ext uri="{9D8B030D-6E8A-4147-A177-3AD203B41FA5}">
                      <a16:colId xmlns:a16="http://schemas.microsoft.com/office/drawing/2014/main" val="2464230575"/>
                    </a:ext>
                  </a:extLst>
                </a:gridCol>
                <a:gridCol w="985372">
                  <a:extLst>
                    <a:ext uri="{9D8B030D-6E8A-4147-A177-3AD203B41FA5}">
                      <a16:colId xmlns:a16="http://schemas.microsoft.com/office/drawing/2014/main" val="4005327431"/>
                    </a:ext>
                  </a:extLst>
                </a:gridCol>
                <a:gridCol w="881738">
                  <a:extLst>
                    <a:ext uri="{9D8B030D-6E8A-4147-A177-3AD203B41FA5}">
                      <a16:colId xmlns:a16="http://schemas.microsoft.com/office/drawing/2014/main" val="1241374500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nb-NO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kv</a:t>
                      </a:r>
                      <a:endParaRPr lang="nb-NO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2.</a:t>
                      </a:r>
                      <a:r>
                        <a:rPr lang="nb-NO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baseline="0" dirty="0" err="1">
                          <a:latin typeface="Century Gothic" panose="020B0502020202020204" pitchFamily="34" charset="0"/>
                        </a:rPr>
                        <a:t>kv</a:t>
                      </a:r>
                      <a:endParaRPr lang="nb-NO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986186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902315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224369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71388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2993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Hjerte-Nyre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8600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DD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470571"/>
                  </a:ext>
                </a:extLst>
              </a:tr>
              <a:tr h="2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LD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57229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Lever-Nyre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593961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DD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95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20394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LD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49275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Nyre-</a:t>
                      </a: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</a:t>
                      </a: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34763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397202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56050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Hjerter totalt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504193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135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600493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totalt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54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052162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Lunger totalt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62263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tot</a:t>
                      </a: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562197"/>
                  </a:ext>
                </a:extLst>
              </a:tr>
            </a:tbl>
          </a:graphicData>
        </a:graphic>
      </p:graphicFrame>
      <p:cxnSp>
        <p:nvCxnSpPr>
          <p:cNvPr id="6" name="Rett linje 5"/>
          <p:cNvCxnSpPr/>
          <p:nvPr/>
        </p:nvCxnSpPr>
        <p:spPr>
          <a:xfrm flipV="1">
            <a:off x="192314" y="4822370"/>
            <a:ext cx="11836396" cy="101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>
            <a:off x="11129216" y="596056"/>
            <a:ext cx="21772" cy="5675310"/>
          </a:xfrm>
          <a:prstGeom prst="line">
            <a:avLst/>
          </a:prstGeom>
          <a:ln w="349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91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8F5AB12-0B98-354B-BCC2-12E9D7B52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54405"/>
              </p:ext>
            </p:extLst>
          </p:nvPr>
        </p:nvGraphicFramePr>
        <p:xfrm>
          <a:off x="178024" y="1814738"/>
          <a:ext cx="11839805" cy="3539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757">
                  <a:extLst>
                    <a:ext uri="{9D8B030D-6E8A-4147-A177-3AD203B41FA5}">
                      <a16:colId xmlns:a16="http://schemas.microsoft.com/office/drawing/2014/main" val="1774959681"/>
                    </a:ext>
                  </a:extLst>
                </a:gridCol>
                <a:gridCol w="982710">
                  <a:extLst>
                    <a:ext uri="{9D8B030D-6E8A-4147-A177-3AD203B41FA5}">
                      <a16:colId xmlns:a16="http://schemas.microsoft.com/office/drawing/2014/main" val="3512468202"/>
                    </a:ext>
                  </a:extLst>
                </a:gridCol>
                <a:gridCol w="897052">
                  <a:extLst>
                    <a:ext uri="{9D8B030D-6E8A-4147-A177-3AD203B41FA5}">
                      <a16:colId xmlns:a16="http://schemas.microsoft.com/office/drawing/2014/main" val="13710925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11146252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90454069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863455362"/>
                    </a:ext>
                  </a:extLst>
                </a:gridCol>
                <a:gridCol w="925286">
                  <a:extLst>
                    <a:ext uri="{9D8B030D-6E8A-4147-A177-3AD203B41FA5}">
                      <a16:colId xmlns:a16="http://schemas.microsoft.com/office/drawing/2014/main" val="2723410612"/>
                    </a:ext>
                  </a:extLst>
                </a:gridCol>
                <a:gridCol w="936172">
                  <a:extLst>
                    <a:ext uri="{9D8B030D-6E8A-4147-A177-3AD203B41FA5}">
                      <a16:colId xmlns:a16="http://schemas.microsoft.com/office/drawing/2014/main" val="885681702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238592304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1304210592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447622836"/>
                    </a:ext>
                  </a:extLst>
                </a:gridCol>
                <a:gridCol w="1121229">
                  <a:extLst>
                    <a:ext uri="{9D8B030D-6E8A-4147-A177-3AD203B41FA5}">
                      <a16:colId xmlns:a16="http://schemas.microsoft.com/office/drawing/2014/main" val="2582154935"/>
                    </a:ext>
                  </a:extLst>
                </a:gridCol>
              </a:tblGrid>
              <a:tr h="289895">
                <a:tc>
                  <a:txBody>
                    <a:bodyPr/>
                    <a:lstStyle/>
                    <a:p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2023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2.kv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2024</a:t>
                      </a:r>
                    </a:p>
                    <a:p>
                      <a:pPr algn="ctr"/>
                      <a:r>
                        <a:rPr lang="nb-NO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</a:t>
                      </a:r>
                      <a:r>
                        <a:rPr lang="nb-NO" sz="12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b="0" baseline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kv</a:t>
                      </a:r>
                      <a:endParaRPr lang="nb-NO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2025</a:t>
                      </a:r>
                    </a:p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2.</a:t>
                      </a:r>
                      <a:r>
                        <a:rPr lang="nb-NO" sz="120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baseline="0" dirty="0" err="1">
                          <a:latin typeface="Century Gothic" panose="020B0502020202020204" pitchFamily="34" charset="0"/>
                        </a:rPr>
                        <a:t>kv</a:t>
                      </a:r>
                      <a:endParaRPr lang="nb-NO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Ved utgangen av 2024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793456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10 (4)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 (1)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nb-NO" sz="1200" b="0" baseline="0" dirty="0">
                          <a:latin typeface="Century Gothic" panose="020B0502020202020204" pitchFamily="34" charset="0"/>
                        </a:rPr>
                        <a:t> (1)</a:t>
                      </a:r>
                      <a:endParaRPr lang="nb-NO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4 (0)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 (0)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79653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Hjerte-Lunge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9308027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Dobbel lunge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32 (5)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29 (4)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21</a:t>
                      </a:r>
                      <a:r>
                        <a:rPr lang="nb-NO" sz="1200" b="0" baseline="0" dirty="0">
                          <a:latin typeface="Century Gothic" panose="020B0502020202020204" pitchFamily="34" charset="0"/>
                        </a:rPr>
                        <a:t> (3)</a:t>
                      </a:r>
                      <a:endParaRPr lang="nb-NO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9 (2)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 (1)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91562255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Singel lunge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88248319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Lever 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 (2)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47 (3)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25</a:t>
                      </a:r>
                      <a:r>
                        <a:rPr lang="nb-NO" sz="1200" b="0" baseline="0" dirty="0">
                          <a:latin typeface="Century Gothic" panose="020B0502020202020204" pitchFamily="34" charset="0"/>
                        </a:rPr>
                        <a:t> (3)</a:t>
                      </a:r>
                      <a:endParaRPr lang="nb-NO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28 (2)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 (3)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53406868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304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336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363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369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438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373 (174)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356 (150)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365</a:t>
                      </a:r>
                      <a:r>
                        <a:rPr lang="nb-NO" sz="1200" b="0" baseline="0" dirty="0">
                          <a:latin typeface="Century Gothic" panose="020B0502020202020204" pitchFamily="34" charset="0"/>
                        </a:rPr>
                        <a:t> (154)</a:t>
                      </a:r>
                      <a:endParaRPr lang="nb-NO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386 (130)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384 (143)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85694757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Nyre -</a:t>
                      </a: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 (1)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 (3)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nb-NO" sz="1200" b="0" baseline="0" dirty="0">
                          <a:latin typeface="Century Gothic" panose="020B0502020202020204" pitchFamily="34" charset="0"/>
                        </a:rPr>
                        <a:t> (1)</a:t>
                      </a:r>
                      <a:endParaRPr lang="nb-NO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2 (0)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(0)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5610362"/>
                  </a:ext>
                </a:extLst>
              </a:tr>
              <a:tr h="2898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Pancreas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 (2)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 (3)</a:t>
                      </a:r>
                    </a:p>
                  </a:txBody>
                  <a:tcPr marL="90000" marR="90000" marT="46800" marB="4680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nb-NO" sz="1200" b="0" baseline="0" dirty="0">
                          <a:latin typeface="Century Gothic" panose="020B0502020202020204" pitchFamily="34" charset="0"/>
                        </a:rPr>
                        <a:t> (2)</a:t>
                      </a:r>
                      <a:endParaRPr lang="nb-NO" sz="12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 (1)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 (2)</a:t>
                      </a:r>
                    </a:p>
                  </a:txBody>
                  <a:tcPr marT="45727" marB="45727" horzOverflow="overflow"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83584379"/>
                  </a:ext>
                </a:extLst>
              </a:tr>
              <a:tr h="2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Øy-celler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 (1)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 (1)</a:t>
                      </a:r>
                    </a:p>
                  </a:txBody>
                  <a:tcPr marT="45727" marB="45727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7828195"/>
                  </a:ext>
                </a:extLst>
              </a:tr>
              <a:tr h="289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Nyrer totalt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337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369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378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420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443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380 (175)</a:t>
                      </a: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latin typeface="Century Gothic" panose="020B0502020202020204" pitchFamily="34" charset="0"/>
                        </a:rPr>
                        <a:t>356</a:t>
                      </a:r>
                      <a:r>
                        <a:rPr lang="nb-NO" sz="1200" baseline="0" dirty="0">
                          <a:latin typeface="Century Gothic" panose="020B0502020202020204" pitchFamily="34" charset="0"/>
                        </a:rPr>
                        <a:t> (153)</a:t>
                      </a:r>
                      <a:endParaRPr lang="nb-NO" sz="1200" dirty="0">
                        <a:latin typeface="Century Gothic" panose="020B0502020202020204" pitchFamily="34" charset="0"/>
                      </a:endParaRPr>
                    </a:p>
                  </a:txBody>
                  <a:tcPr marL="90000" marR="90000" marT="46800" marB="46800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369 (155)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388 (130)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388 (143)</a:t>
                      </a:r>
                    </a:p>
                  </a:txBody>
                  <a:tcPr marT="45727" marB="45727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400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681256"/>
                  </a:ext>
                </a:extLst>
              </a:tr>
            </a:tbl>
          </a:graphicData>
        </a:graphic>
      </p:graphicFrame>
      <p:sp>
        <p:nvSpPr>
          <p:cNvPr id="5" name="Text Box 168">
            <a:extLst>
              <a:ext uri="{FF2B5EF4-FFF2-40B4-BE49-F238E27FC236}">
                <a16:creationId xmlns:a16="http://schemas.microsoft.com/office/drawing/2014/main" id="{5D478C6B-1F12-049D-0C6E-AD90D20C5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49" y="333375"/>
            <a:ext cx="10215569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nb-NO" alt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Antall pasienter på venteliste pr 30.juni 2025</a:t>
            </a:r>
          </a:p>
          <a:p>
            <a:pPr>
              <a:buNone/>
            </a:pP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til sammenligning tall fra 2016 - 2024</a:t>
            </a:r>
            <a:endParaRPr lang="nb-NO" altLang="nb-NO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2765F74-EAFE-EAA6-8097-5494A082A5A5}"/>
              </a:ext>
            </a:extLst>
          </p:cNvPr>
          <p:cNvSpPr txBox="1"/>
          <p:nvPr/>
        </p:nvSpPr>
        <p:spPr>
          <a:xfrm>
            <a:off x="539749" y="1111149"/>
            <a:ext cx="1147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På de ulike ventelistene vil det til enhver tid være pasienter som er midlertidig utmeldt av medisinske årsaker mm. </a:t>
            </a:r>
          </a:p>
          <a:p>
            <a:r>
              <a:rPr lang="nb-NO" sz="1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Tallene i parentes representerer de midlertidig utmeldte.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9811512" y="5577840"/>
            <a:ext cx="20299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latin typeface="Century Gothic" panose="020B0502020202020204" pitchFamily="34" charset="0"/>
              </a:rPr>
              <a:t>Scandiatransplant</a:t>
            </a:r>
          </a:p>
        </p:txBody>
      </p:sp>
    </p:spTree>
    <p:extLst>
      <p:ext uri="{BB962C8B-B14F-4D97-AF65-F5344CB8AC3E}">
        <p14:creationId xmlns:p14="http://schemas.microsoft.com/office/powerpoint/2010/main" val="1051510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0E32C47-1F1C-C016-E06B-1AB0D221B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8314643"/>
              </p:ext>
            </p:extLst>
          </p:nvPr>
        </p:nvGraphicFramePr>
        <p:xfrm>
          <a:off x="612119" y="302282"/>
          <a:ext cx="11139055" cy="5592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72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67F9D697-D6B1-DDB5-5E8E-BE290F984A0C}"/>
              </a:ext>
            </a:extLst>
          </p:cNvPr>
          <p:cNvGrpSpPr/>
          <p:nvPr/>
        </p:nvGrpSpPr>
        <p:grpSpPr>
          <a:xfrm>
            <a:off x="233509" y="808649"/>
            <a:ext cx="11763152" cy="1690610"/>
            <a:chOff x="0" y="90161"/>
            <a:chExt cx="11139055" cy="1622270"/>
          </a:xfrm>
        </p:grpSpPr>
        <p:sp>
          <p:nvSpPr>
            <p:cNvPr id="12" name="Pil: høyre 11">
              <a:extLst>
                <a:ext uri="{FF2B5EF4-FFF2-40B4-BE49-F238E27FC236}">
                  <a16:creationId xmlns:a16="http://schemas.microsoft.com/office/drawing/2014/main" id="{F7D95C30-CDA9-1EBF-20FE-EBDB4B60538B}"/>
                </a:ext>
              </a:extLst>
            </p:cNvPr>
            <p:cNvSpPr/>
            <p:nvPr/>
          </p:nvSpPr>
          <p:spPr>
            <a:xfrm>
              <a:off x="0" y="90161"/>
              <a:ext cx="11139055" cy="1622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3" name="Pil: høyre 4">
              <a:extLst>
                <a:ext uri="{FF2B5EF4-FFF2-40B4-BE49-F238E27FC236}">
                  <a16:creationId xmlns:a16="http://schemas.microsoft.com/office/drawing/2014/main" id="{8A896C76-D7CB-FE0C-C72D-F6F0EA830D3F}"/>
                </a:ext>
              </a:extLst>
            </p:cNvPr>
            <p:cNvSpPr txBox="1"/>
            <p:nvPr/>
          </p:nvSpPr>
          <p:spPr>
            <a:xfrm>
              <a:off x="0" y="495729"/>
              <a:ext cx="10733488" cy="811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254000" bIns="257535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900" kern="1200" dirty="0"/>
                <a:t>Meldte mulige donorer 1.halvår 2025</a:t>
              </a:r>
            </a:p>
          </p:txBody>
        </p:sp>
      </p:grpSp>
      <p:grpSp>
        <p:nvGrpSpPr>
          <p:cNvPr id="6" name="Gruppe 5">
            <a:extLst>
              <a:ext uri="{FF2B5EF4-FFF2-40B4-BE49-F238E27FC236}">
                <a16:creationId xmlns:a16="http://schemas.microsoft.com/office/drawing/2014/main" id="{53202A63-FE67-66A9-F91C-DF350987A568}"/>
              </a:ext>
            </a:extLst>
          </p:cNvPr>
          <p:cNvGrpSpPr/>
          <p:nvPr/>
        </p:nvGrpSpPr>
        <p:grpSpPr>
          <a:xfrm>
            <a:off x="3664336" y="1349406"/>
            <a:ext cx="8140101" cy="1690610"/>
            <a:chOff x="3430828" y="630918"/>
            <a:chExt cx="7708226" cy="1622270"/>
          </a:xfrm>
        </p:grpSpPr>
        <p:sp>
          <p:nvSpPr>
            <p:cNvPr id="10" name="Pil: høyre 9">
              <a:extLst>
                <a:ext uri="{FF2B5EF4-FFF2-40B4-BE49-F238E27FC236}">
                  <a16:creationId xmlns:a16="http://schemas.microsoft.com/office/drawing/2014/main" id="{382C785B-AA46-3191-ECBB-47CF443D207B}"/>
                </a:ext>
              </a:extLst>
            </p:cNvPr>
            <p:cNvSpPr/>
            <p:nvPr/>
          </p:nvSpPr>
          <p:spPr>
            <a:xfrm>
              <a:off x="3430828" y="630918"/>
              <a:ext cx="7708226" cy="1622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1" name="Pil: høyre 6">
              <a:extLst>
                <a:ext uri="{FF2B5EF4-FFF2-40B4-BE49-F238E27FC236}">
                  <a16:creationId xmlns:a16="http://schemas.microsoft.com/office/drawing/2014/main" id="{D1355A91-A434-3E11-8BD8-7393D05039F9}"/>
                </a:ext>
              </a:extLst>
            </p:cNvPr>
            <p:cNvSpPr txBox="1"/>
            <p:nvPr/>
          </p:nvSpPr>
          <p:spPr>
            <a:xfrm>
              <a:off x="3430828" y="1036486"/>
              <a:ext cx="7302659" cy="811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254000" bIns="257535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900" kern="1200" dirty="0"/>
                <a:t>Meldte mulige donorer ikke realisert - årsaker</a:t>
              </a: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755CA5C9-5F30-9835-19A8-DCD34208CB09}"/>
              </a:ext>
            </a:extLst>
          </p:cNvPr>
          <p:cNvGrpSpPr/>
          <p:nvPr/>
        </p:nvGrpSpPr>
        <p:grpSpPr>
          <a:xfrm>
            <a:off x="7095166" y="1890163"/>
            <a:ext cx="4517050" cy="1690610"/>
            <a:chOff x="6861657" y="1171675"/>
            <a:chExt cx="4277397" cy="1622270"/>
          </a:xfrm>
        </p:grpSpPr>
        <p:sp>
          <p:nvSpPr>
            <p:cNvPr id="8" name="Pil: høyre 7">
              <a:extLst>
                <a:ext uri="{FF2B5EF4-FFF2-40B4-BE49-F238E27FC236}">
                  <a16:creationId xmlns:a16="http://schemas.microsoft.com/office/drawing/2014/main" id="{220DA541-01A3-B621-8EE5-5D18494843C7}"/>
                </a:ext>
              </a:extLst>
            </p:cNvPr>
            <p:cNvSpPr/>
            <p:nvPr/>
          </p:nvSpPr>
          <p:spPr>
            <a:xfrm>
              <a:off x="6861657" y="1171675"/>
              <a:ext cx="4277397" cy="162227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9" name="Pil: høyre 8">
              <a:extLst>
                <a:ext uri="{FF2B5EF4-FFF2-40B4-BE49-F238E27FC236}">
                  <a16:creationId xmlns:a16="http://schemas.microsoft.com/office/drawing/2014/main" id="{44C7BB57-9221-C2EE-3713-98DD409963C6}"/>
                </a:ext>
              </a:extLst>
            </p:cNvPr>
            <p:cNvSpPr txBox="1"/>
            <p:nvPr/>
          </p:nvSpPr>
          <p:spPr>
            <a:xfrm>
              <a:off x="6861657" y="1577243"/>
              <a:ext cx="3871830" cy="811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254000" bIns="257535" numCol="1" spcCol="1270" anchor="ctr" anchorCtr="0">
              <a:noAutofit/>
            </a:bodyPr>
            <a:lstStyle/>
            <a:p>
              <a:pPr marL="0" lvl="0" indent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2900" kern="1200" dirty="0"/>
                <a:t>Realiserte donorer</a:t>
              </a:r>
            </a:p>
          </p:txBody>
        </p:sp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6D70D027-D80A-3F28-6846-FB80E81E0107}"/>
              </a:ext>
            </a:extLst>
          </p:cNvPr>
          <p:cNvGrpSpPr/>
          <p:nvPr/>
        </p:nvGrpSpPr>
        <p:grpSpPr>
          <a:xfrm>
            <a:off x="233509" y="2085667"/>
            <a:ext cx="3430828" cy="2281100"/>
            <a:chOff x="0" y="1341166"/>
            <a:chExt cx="3430828" cy="3125090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D0DA8628-0D39-E530-3E1A-208CF43FFD58}"/>
                </a:ext>
              </a:extLst>
            </p:cNvPr>
            <p:cNvSpPr/>
            <p:nvPr/>
          </p:nvSpPr>
          <p:spPr>
            <a:xfrm>
              <a:off x="0" y="1341166"/>
              <a:ext cx="3430828" cy="312509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D45EAC24-5CA6-8AFD-166D-B483F59AE2EB}"/>
                </a:ext>
              </a:extLst>
            </p:cNvPr>
            <p:cNvSpPr txBox="1"/>
            <p:nvPr/>
          </p:nvSpPr>
          <p:spPr>
            <a:xfrm>
              <a:off x="0" y="1341166"/>
              <a:ext cx="3430828" cy="31250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60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FED3AD3-2B90-9460-F97C-010902CBF00A}"/>
              </a:ext>
            </a:extLst>
          </p:cNvPr>
          <p:cNvSpPr txBox="1"/>
          <p:nvPr/>
        </p:nvSpPr>
        <p:spPr>
          <a:xfrm>
            <a:off x="387562" y="2220856"/>
            <a:ext cx="3184864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l"/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244 meldte mulige donorer</a:t>
            </a:r>
          </a:p>
          <a:p>
            <a:pPr lvl="0" algn="l"/>
            <a:r>
              <a:rPr lang="nb-NO" sz="1400" b="1" dirty="0">
                <a:latin typeface="Century Gothic" panose="020B0502020202020204" pitchFamily="34" charset="0"/>
              </a:rPr>
              <a:t>79 ble ikke akseptert av RH initialt</a:t>
            </a:r>
          </a:p>
          <a:p>
            <a:pPr lvl="0" algn="l"/>
            <a:r>
              <a:rPr lang="nb-NO" sz="1800" dirty="0">
                <a:latin typeface="Century Gothic" panose="020B0502020202020204" pitchFamily="34" charset="0"/>
              </a:rPr>
              <a:t>   </a:t>
            </a:r>
          </a:p>
          <a:p>
            <a:pPr lvl="0" algn="l"/>
            <a:r>
              <a:rPr lang="nb-NO" sz="1400" dirty="0">
                <a:latin typeface="Century Gothic" panose="020B0502020202020204" pitchFamily="34" charset="0"/>
              </a:rPr>
              <a:t>     18 cancer</a:t>
            </a:r>
          </a:p>
          <a:p>
            <a:pPr lvl="0" algn="l"/>
            <a:r>
              <a:rPr lang="nb-NO" sz="1400" dirty="0">
                <a:latin typeface="Century Gothic" panose="020B0502020202020204" pitchFamily="34" charset="0"/>
              </a:rPr>
              <a:t>     61 annen medisinsk årsak</a:t>
            </a:r>
          </a:p>
          <a:p>
            <a:pPr lvl="0" algn="l"/>
            <a:endParaRPr lang="nb-NO" sz="1800" dirty="0">
              <a:latin typeface="Century Gothic" panose="020B0502020202020204" pitchFamily="34" charset="0"/>
            </a:endParaRPr>
          </a:p>
          <a:p>
            <a:pPr lvl="0" algn="l"/>
            <a:endParaRPr lang="nb-NO" sz="1800" b="1" dirty="0">
              <a:latin typeface="Century Gothic" panose="020B0502020202020204" pitchFamily="34" charset="0"/>
            </a:endParaRPr>
          </a:p>
          <a:p>
            <a:pPr lvl="0" algn="ctr"/>
            <a:r>
              <a:rPr lang="nb-NO" b="1" dirty="0">
                <a:latin typeface="Century Gothic" panose="020B0502020202020204" pitchFamily="34" charset="0"/>
              </a:rPr>
              <a:t>Potensielle donorer 165</a:t>
            </a:r>
            <a:endParaRPr lang="nb-NO" dirty="0"/>
          </a:p>
        </p:txBody>
      </p:sp>
      <p:sp>
        <p:nvSpPr>
          <p:cNvPr id="19" name="Pil: ned 18">
            <a:extLst>
              <a:ext uri="{FF2B5EF4-FFF2-40B4-BE49-F238E27FC236}">
                <a16:creationId xmlns:a16="http://schemas.microsoft.com/office/drawing/2014/main" id="{4ADD5F60-4698-A928-5018-9E762FD29E89}"/>
              </a:ext>
            </a:extLst>
          </p:cNvPr>
          <p:cNvSpPr/>
          <p:nvPr/>
        </p:nvSpPr>
        <p:spPr>
          <a:xfrm>
            <a:off x="1673715" y="3612964"/>
            <a:ext cx="275208" cy="2840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Tittel 1">
            <a:extLst>
              <a:ext uri="{FF2B5EF4-FFF2-40B4-BE49-F238E27FC236}">
                <a16:creationId xmlns:a16="http://schemas.microsoft.com/office/drawing/2014/main" id="{002FB8E2-8625-DDFF-F523-9E0FA1B6BD05}"/>
              </a:ext>
            </a:extLst>
          </p:cNvPr>
          <p:cNvSpPr txBox="1">
            <a:spLocks/>
          </p:cNvSpPr>
          <p:nvPr/>
        </p:nvSpPr>
        <p:spPr>
          <a:xfrm>
            <a:off x="142108" y="240938"/>
            <a:ext cx="11907784" cy="620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Hva skjer på veien fra 244 henvisninger til 65 realiserte donorer ?</a:t>
            </a:r>
            <a:br>
              <a:rPr 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nb-NO" sz="20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1.januar til 30.juni 2025 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246ED338-2EB0-6E5E-C9E4-C97B1BFDAC2A}"/>
              </a:ext>
            </a:extLst>
          </p:cNvPr>
          <p:cNvSpPr txBox="1"/>
          <p:nvPr/>
        </p:nvSpPr>
        <p:spPr>
          <a:xfrm>
            <a:off x="3666242" y="2613182"/>
            <a:ext cx="3430827" cy="280076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l"/>
            <a:r>
              <a:rPr lang="nb-NO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Ikke realiserte - årsaker</a:t>
            </a:r>
          </a:p>
          <a:p>
            <a:pPr lvl="0" algn="l"/>
            <a:r>
              <a:rPr lang="nb-NO" sz="1400" b="1" i="1" dirty="0">
                <a:latin typeface="Century Gothic" panose="020B0502020202020204" pitchFamily="34" charset="0"/>
              </a:rPr>
              <a:t>System 1</a:t>
            </a:r>
          </a:p>
          <a:p>
            <a:pPr lvl="0" algn="l"/>
            <a:r>
              <a:rPr lang="nb-NO" sz="1400" dirty="0">
                <a:latin typeface="Century Gothic" panose="020B0502020202020204" pitchFamily="34" charset="0"/>
              </a:rPr>
              <a:t>1 Ikke </a:t>
            </a:r>
            <a:r>
              <a:rPr lang="nb-NO" sz="1400" dirty="0" err="1">
                <a:latin typeface="Century Gothic" panose="020B0502020202020204" pitchFamily="34" charset="0"/>
              </a:rPr>
              <a:t>recipient</a:t>
            </a:r>
            <a:endParaRPr lang="nb-NO" sz="1400" dirty="0">
              <a:latin typeface="Century Gothic" panose="020B0502020202020204" pitchFamily="34" charset="0"/>
            </a:endParaRPr>
          </a:p>
          <a:p>
            <a:pPr lvl="0" algn="l"/>
            <a:endParaRPr lang="nb-NO" sz="1400" dirty="0">
              <a:latin typeface="Century Gothic" panose="020B0502020202020204" pitchFamily="34" charset="0"/>
            </a:endParaRPr>
          </a:p>
          <a:p>
            <a:pPr lvl="0" algn="l"/>
            <a:r>
              <a:rPr lang="nb-NO" sz="1400" b="1" i="1" dirty="0">
                <a:latin typeface="Century Gothic" panose="020B0502020202020204" pitchFamily="34" charset="0"/>
              </a:rPr>
              <a:t>Donor/organ 54</a:t>
            </a:r>
          </a:p>
          <a:p>
            <a:pPr lvl="0" algn="l"/>
            <a:r>
              <a:rPr lang="nb-NO" sz="1200" dirty="0">
                <a:latin typeface="Century Gothic" panose="020B0502020202020204" pitchFamily="34" charset="0"/>
              </a:rPr>
              <a:t>29 Medisinske årsaker</a:t>
            </a:r>
          </a:p>
          <a:p>
            <a:pPr lvl="0" algn="l"/>
            <a:r>
              <a:rPr lang="nb-NO" sz="1200" dirty="0">
                <a:latin typeface="Century Gothic" panose="020B0502020202020204" pitchFamily="34" charset="0"/>
              </a:rPr>
              <a:t>25 Kriterier for opphevet cerebral sirkulasjon ikke tilstede</a:t>
            </a:r>
            <a:r>
              <a:rPr lang="nb-NO" sz="1200" b="1" dirty="0">
                <a:latin typeface="Century Gothic" panose="020B0502020202020204" pitchFamily="34" charset="0"/>
              </a:rPr>
              <a:t> </a:t>
            </a:r>
          </a:p>
          <a:p>
            <a:pPr lvl="0" algn="l"/>
            <a:endParaRPr lang="nb-NO" sz="1400" b="1" i="1" dirty="0">
              <a:latin typeface="Century Gothic" panose="020B0502020202020204" pitchFamily="34" charset="0"/>
            </a:endParaRPr>
          </a:p>
          <a:p>
            <a:pPr lvl="0" algn="l"/>
            <a:r>
              <a:rPr lang="nb-NO" sz="1400" b="1" i="1" dirty="0">
                <a:latin typeface="Century Gothic" panose="020B0502020202020204" pitchFamily="34" charset="0"/>
              </a:rPr>
              <a:t>Tillatelse 45</a:t>
            </a:r>
          </a:p>
          <a:p>
            <a:pPr lvl="0" algn="l"/>
            <a:r>
              <a:rPr lang="nb-NO" sz="1200" dirty="0">
                <a:latin typeface="Century Gothic" panose="020B0502020202020204" pitchFamily="34" charset="0"/>
              </a:rPr>
              <a:t>35 Avslag fra pårørende</a:t>
            </a:r>
          </a:p>
          <a:p>
            <a:pPr lvl="0" algn="l"/>
            <a:r>
              <a:rPr lang="nb-NO" sz="1200" dirty="0">
                <a:latin typeface="Century Gothic" panose="020B0502020202020204" pitchFamily="34" charset="0"/>
              </a:rPr>
              <a:t>  9 Avslag avdøde</a:t>
            </a:r>
          </a:p>
          <a:p>
            <a:pPr lvl="0" algn="l"/>
            <a:r>
              <a:rPr lang="nb-NO" sz="1200" dirty="0">
                <a:latin typeface="Century Gothic" panose="020B0502020202020204" pitchFamily="34" charset="0"/>
              </a:rPr>
              <a:t>  1 Ikke pårørende</a:t>
            </a:r>
            <a:endParaRPr lang="nb-NO" sz="1200" dirty="0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B87EDD59-590F-F483-ECFF-7CF0628F8FCE}"/>
              </a:ext>
            </a:extLst>
          </p:cNvPr>
          <p:cNvSpPr txBox="1"/>
          <p:nvPr/>
        </p:nvSpPr>
        <p:spPr>
          <a:xfrm>
            <a:off x="7095165" y="3167180"/>
            <a:ext cx="3664571" cy="261610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l"/>
            <a:endParaRPr lang="nb-NO" sz="1800" b="1" dirty="0">
              <a:latin typeface="Century Gothic" panose="020B0502020202020204" pitchFamily="34" charset="0"/>
            </a:endParaRPr>
          </a:p>
          <a:p>
            <a:pPr lvl="0" algn="l"/>
            <a:r>
              <a:rPr lang="nb-NO" sz="1800" b="1" dirty="0">
                <a:latin typeface="Century Gothic" panose="020B0502020202020204" pitchFamily="34" charset="0"/>
              </a:rPr>
              <a:t>65 realiserte donorer totalt</a:t>
            </a:r>
          </a:p>
          <a:p>
            <a:pPr lvl="0" algn="l"/>
            <a:endParaRPr lang="nb-NO" sz="1800" b="1" dirty="0">
              <a:latin typeface="Century Gothic" panose="020B0502020202020204" pitchFamily="34" charset="0"/>
            </a:endParaRPr>
          </a:p>
          <a:p>
            <a:pPr lvl="0" algn="l"/>
            <a:endParaRPr lang="nb-NO" sz="1800" b="1" dirty="0">
              <a:latin typeface="Century Gothic" panose="020B0502020202020204" pitchFamily="34" charset="0"/>
            </a:endParaRPr>
          </a:p>
          <a:p>
            <a:pPr lvl="0" algn="ctr"/>
            <a:r>
              <a:rPr lang="nb-NO" sz="1800" dirty="0">
                <a:latin typeface="Century Gothic" panose="020B0502020202020204" pitchFamily="34" charset="0"/>
              </a:rPr>
              <a:t>- 60 DBD</a:t>
            </a:r>
          </a:p>
          <a:p>
            <a:pPr lvl="0" algn="ctr"/>
            <a:r>
              <a:rPr lang="nb-NO" sz="1800" dirty="0">
                <a:latin typeface="Century Gothic" panose="020B0502020202020204" pitchFamily="34" charset="0"/>
              </a:rPr>
              <a:t>   -   5 </a:t>
            </a:r>
            <a:r>
              <a:rPr lang="nb-NO" sz="1800" dirty="0" err="1">
                <a:latin typeface="Century Gothic" panose="020B0502020202020204" pitchFamily="34" charset="0"/>
              </a:rPr>
              <a:t>cDCD</a:t>
            </a:r>
            <a:endParaRPr lang="nb-NO" sz="1800" dirty="0"/>
          </a:p>
          <a:p>
            <a:pPr lvl="0" algn="l"/>
            <a:endParaRPr lang="nb-NO" sz="1400" dirty="0"/>
          </a:p>
          <a:p>
            <a:pPr lvl="0" algn="l"/>
            <a:endParaRPr lang="nb-NO" sz="1400" dirty="0"/>
          </a:p>
          <a:p>
            <a:pPr lvl="0" algn="l"/>
            <a:endParaRPr lang="nb-NO" sz="1400" dirty="0"/>
          </a:p>
          <a:p>
            <a:pPr lvl="0" algn="l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247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66920178"/>
              </p:ext>
            </p:extLst>
          </p:nvPr>
        </p:nvGraphicFramePr>
        <p:xfrm>
          <a:off x="139267" y="794123"/>
          <a:ext cx="11756323" cy="531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ktangel 5"/>
          <p:cNvSpPr/>
          <p:nvPr/>
        </p:nvSpPr>
        <p:spPr>
          <a:xfrm>
            <a:off x="290904" y="137149"/>
            <a:ext cx="4578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Avslagsprosent pr 30.juni 2025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11530" y="6393669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3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6250" y="131876"/>
            <a:ext cx="10515600" cy="1325563"/>
          </a:xfrm>
        </p:spPr>
        <p:txBody>
          <a:bodyPr>
            <a:normAutofit/>
          </a:bodyPr>
          <a:lstStyle/>
          <a:p>
            <a:r>
              <a:rPr lang="nb-NO" alt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Meldte mulige- og realiserte donorer </a:t>
            </a:r>
            <a:r>
              <a:rPr 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1.januar – 30.juni 2025</a:t>
            </a: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011066"/>
              </p:ext>
            </p:extLst>
          </p:nvPr>
        </p:nvGraphicFramePr>
        <p:xfrm>
          <a:off x="476250" y="794658"/>
          <a:ext cx="11596489" cy="5741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Rett linje 4"/>
          <p:cNvCxnSpPr/>
          <p:nvPr/>
        </p:nvCxnSpPr>
        <p:spPr>
          <a:xfrm flipV="1">
            <a:off x="3323762" y="1927552"/>
            <a:ext cx="10886" cy="303225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H="1" flipV="1">
            <a:off x="5110186" y="1883512"/>
            <a:ext cx="11367" cy="3061616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H="1" flipV="1">
            <a:off x="6577493" y="1854153"/>
            <a:ext cx="11579" cy="3090975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31697" y="6436482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8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477599"/>
              </p:ext>
            </p:extLst>
          </p:nvPr>
        </p:nvGraphicFramePr>
        <p:xfrm>
          <a:off x="505854" y="665257"/>
          <a:ext cx="11553246" cy="530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ett linje 4"/>
          <p:cNvCxnSpPr/>
          <p:nvPr/>
        </p:nvCxnSpPr>
        <p:spPr>
          <a:xfrm flipV="1">
            <a:off x="441371" y="1985385"/>
            <a:ext cx="11452683" cy="19007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/>
          <p:cNvCxnSpPr/>
          <p:nvPr/>
        </p:nvCxnSpPr>
        <p:spPr>
          <a:xfrm flipV="1">
            <a:off x="461836" y="3171556"/>
            <a:ext cx="11411751" cy="21909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/>
          <p:cNvCxnSpPr/>
          <p:nvPr/>
        </p:nvCxnSpPr>
        <p:spPr>
          <a:xfrm flipH="1">
            <a:off x="475550" y="4188532"/>
            <a:ext cx="11398037" cy="88047"/>
          </a:xfrm>
          <a:prstGeom prst="line">
            <a:avLst/>
          </a:prstGeom>
          <a:ln w="317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>
            <a:off x="414278" y="2801989"/>
            <a:ext cx="136306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entury Gothic" panose="020B0502020202020204" pitchFamily="34" charset="0"/>
              </a:rPr>
              <a:t>Avslag 30 %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441371" y="3939450"/>
            <a:ext cx="136306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entury Gothic" panose="020B0502020202020204" pitchFamily="34" charset="0"/>
              </a:rPr>
              <a:t>Avslag 39 %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441371" y="1728658"/>
            <a:ext cx="136306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entury Gothic" panose="020B0502020202020204" pitchFamily="34" charset="0"/>
              </a:rPr>
              <a:t>Avslag 29 %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441371" y="5084916"/>
            <a:ext cx="1363060" cy="2462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000" b="1" dirty="0">
                <a:latin typeface="Century Gothic" panose="020B0502020202020204" pitchFamily="34" charset="0"/>
              </a:rPr>
              <a:t>Avslag 33 %</a:t>
            </a:r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108856" y="117187"/>
            <a:ext cx="10515600" cy="4300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4A9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sz="24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Aktivitet pr. helseregion 1.januar – 30.juni 2025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08856" y="408024"/>
            <a:ext cx="6612118" cy="30777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Donorer PMP i Norge 1.halvår  11,6 (~23,2 PMP / år)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139680" y="6381043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88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77"/>
          <p:cNvSpPr txBox="1">
            <a:spLocks noChangeArrowheads="1"/>
          </p:cNvSpPr>
          <p:nvPr/>
        </p:nvSpPr>
        <p:spPr bwMode="auto">
          <a:xfrm>
            <a:off x="132782" y="100351"/>
            <a:ext cx="880683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Organdonasjon 1.januar – 30.juni 2025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til sammenligning tall fra 2016 - 2024 </a:t>
            </a:r>
            <a:endParaRPr lang="nb-NO" altLang="nb-NO" sz="12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sp>
        <p:nvSpPr>
          <p:cNvPr id="7" name="Text Box 66"/>
          <p:cNvSpPr txBox="1">
            <a:spLocks noChangeArrowheads="1"/>
          </p:cNvSpPr>
          <p:nvPr/>
        </p:nvSpPr>
        <p:spPr bwMode="auto">
          <a:xfrm>
            <a:off x="539750" y="922676"/>
            <a:ext cx="11247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Gjennomsnittet av antall realiserte donasjoner 1.januar – 30.september de siste 9 årene er 80 (lavest 68 – høyest 90).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Pr. 30.september 2023 har vi hatt 87 realiserte donasjoner (DBD 75 + </a:t>
            </a:r>
            <a:r>
              <a:rPr kumimoji="1" lang="nb-NO" altLang="nb-NO" sz="1200" dirty="0" err="1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cDCD</a:t>
            </a:r>
            <a:r>
              <a:rPr kumimoji="1" lang="nb-NO" altLang="nb-NO" sz="1200" dirty="0">
                <a:solidFill>
                  <a:schemeClr val="accent5">
                    <a:lumMod val="25000"/>
                  </a:schemeClr>
                </a:solidFill>
                <a:latin typeface="Century Gothic" panose="020B0502020202020204" pitchFamily="34" charset="0"/>
                <a:ea typeface="ヒラギノ角ゴ Pro W3" pitchFamily="-108" charset="-128"/>
                <a:cs typeface="Times New Roman" pitchFamily="18" charset="0"/>
              </a:rPr>
              <a:t> 12).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607390571"/>
              </p:ext>
            </p:extLst>
          </p:nvPr>
        </p:nvGraphicFramePr>
        <p:xfrm>
          <a:off x="141742" y="3009800"/>
          <a:ext cx="11917352" cy="284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11088" y="6398201"/>
            <a:ext cx="4285594" cy="1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nb-NO" altLang="nb-NO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Per Arne Bakkan, Ledende </a:t>
            </a:r>
            <a:r>
              <a:rPr lang="nb-NO" altLang="nb-NO" sz="1000" dirty="0" err="1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transplantasjonskoordinator</a:t>
            </a:r>
            <a:endParaRPr lang="nb-NO" altLang="nb-NO" sz="10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Tabel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956224"/>
              </p:ext>
            </p:extLst>
          </p:nvPr>
        </p:nvGraphicFramePr>
        <p:xfrm>
          <a:off x="29717" y="796135"/>
          <a:ext cx="12029377" cy="1997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8264">
                  <a:extLst>
                    <a:ext uri="{9D8B030D-6E8A-4147-A177-3AD203B41FA5}">
                      <a16:colId xmlns:a16="http://schemas.microsoft.com/office/drawing/2014/main" val="2451858803"/>
                    </a:ext>
                  </a:extLst>
                </a:gridCol>
                <a:gridCol w="736285">
                  <a:extLst>
                    <a:ext uri="{9D8B030D-6E8A-4147-A177-3AD203B41FA5}">
                      <a16:colId xmlns:a16="http://schemas.microsoft.com/office/drawing/2014/main" val="1237131137"/>
                    </a:ext>
                  </a:extLst>
                </a:gridCol>
                <a:gridCol w="681338">
                  <a:extLst>
                    <a:ext uri="{9D8B030D-6E8A-4147-A177-3AD203B41FA5}">
                      <a16:colId xmlns:a16="http://schemas.microsoft.com/office/drawing/2014/main" val="3638448727"/>
                    </a:ext>
                  </a:extLst>
                </a:gridCol>
                <a:gridCol w="736285">
                  <a:extLst>
                    <a:ext uri="{9D8B030D-6E8A-4147-A177-3AD203B41FA5}">
                      <a16:colId xmlns:a16="http://schemas.microsoft.com/office/drawing/2014/main" val="3445616795"/>
                    </a:ext>
                  </a:extLst>
                </a:gridCol>
                <a:gridCol w="769252">
                  <a:extLst>
                    <a:ext uri="{9D8B030D-6E8A-4147-A177-3AD203B41FA5}">
                      <a16:colId xmlns:a16="http://schemas.microsoft.com/office/drawing/2014/main" val="3974698803"/>
                    </a:ext>
                  </a:extLst>
                </a:gridCol>
                <a:gridCol w="736285">
                  <a:extLst>
                    <a:ext uri="{9D8B030D-6E8A-4147-A177-3AD203B41FA5}">
                      <a16:colId xmlns:a16="http://schemas.microsoft.com/office/drawing/2014/main" val="420231577"/>
                    </a:ext>
                  </a:extLst>
                </a:gridCol>
                <a:gridCol w="714305">
                  <a:extLst>
                    <a:ext uri="{9D8B030D-6E8A-4147-A177-3AD203B41FA5}">
                      <a16:colId xmlns:a16="http://schemas.microsoft.com/office/drawing/2014/main" val="1750653527"/>
                    </a:ext>
                  </a:extLst>
                </a:gridCol>
                <a:gridCol w="670349">
                  <a:extLst>
                    <a:ext uri="{9D8B030D-6E8A-4147-A177-3AD203B41FA5}">
                      <a16:colId xmlns:a16="http://schemas.microsoft.com/office/drawing/2014/main" val="2398863354"/>
                    </a:ext>
                  </a:extLst>
                </a:gridCol>
                <a:gridCol w="670348">
                  <a:extLst>
                    <a:ext uri="{9D8B030D-6E8A-4147-A177-3AD203B41FA5}">
                      <a16:colId xmlns:a16="http://schemas.microsoft.com/office/drawing/2014/main" val="1518259274"/>
                    </a:ext>
                  </a:extLst>
                </a:gridCol>
                <a:gridCol w="703317">
                  <a:extLst>
                    <a:ext uri="{9D8B030D-6E8A-4147-A177-3AD203B41FA5}">
                      <a16:colId xmlns:a16="http://schemas.microsoft.com/office/drawing/2014/main" val="1184662259"/>
                    </a:ext>
                  </a:extLst>
                </a:gridCol>
                <a:gridCol w="700901">
                  <a:extLst>
                    <a:ext uri="{9D8B030D-6E8A-4147-A177-3AD203B41FA5}">
                      <a16:colId xmlns:a16="http://schemas.microsoft.com/office/drawing/2014/main" val="895241181"/>
                    </a:ext>
                  </a:extLst>
                </a:gridCol>
                <a:gridCol w="1002448">
                  <a:extLst>
                    <a:ext uri="{9D8B030D-6E8A-4147-A177-3AD203B41FA5}">
                      <a16:colId xmlns:a16="http://schemas.microsoft.com/office/drawing/2014/main" val="104051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2016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2017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2018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2019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2021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2022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2023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nb-NO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62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Meldte mulige donorer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168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167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147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167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156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149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174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185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194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244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4708576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Realiserte donasjoner DBD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61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53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41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60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Realiserte donorer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DBD + </a:t>
                      </a:r>
                      <a:r>
                        <a:rPr kumimoji="0" lang="nb-NO" altLang="nb-NO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r>
                        <a:rPr kumimoji="0" lang="nb-NO" altLang="nb-NO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65</a:t>
                      </a:r>
                      <a:endParaRPr lang="nb-NO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8695069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Realiserte donasjoner </a:t>
                      </a: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cDCD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499327"/>
                  </a:ext>
                </a:extLst>
              </a:tr>
              <a:tr h="370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Multiorgangiver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81 %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85 %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84 %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93 %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75 %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 panose="020B0502020202020204" pitchFamily="34" charset="0"/>
                        </a:rPr>
                        <a:t>84 %</a:t>
                      </a:r>
                      <a:endParaRPr kumimoji="0" lang="nb-NO" altLang="nb-NO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25000"/>
                          </a:schemeClr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89 %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nb-NO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2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79 %</a:t>
                      </a:r>
                    </a:p>
                  </a:txBody>
                  <a:tcPr marL="90000" marR="18000" marT="53997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44</a:t>
                      </a:r>
                    </a:p>
                    <a:p>
                      <a:pPr algn="ctr"/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88</a:t>
                      </a:r>
                      <a:r>
                        <a:rPr lang="nb-NO" sz="1200" b="0" baseline="0" dirty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nb-NO" sz="1200" b="0" dirty="0"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51</a:t>
                      </a:r>
                    </a:p>
                    <a:p>
                      <a:pPr algn="ctr"/>
                      <a:r>
                        <a:rPr lang="nb-NO" sz="1200" b="1" dirty="0">
                          <a:latin typeface="Century Gothic" panose="020B0502020202020204" pitchFamily="34" charset="0"/>
                        </a:rPr>
                        <a:t>78 %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62114"/>
                  </a:ext>
                </a:extLst>
              </a:tr>
            </a:tbl>
          </a:graphicData>
        </a:graphic>
      </p:graphicFrame>
      <p:cxnSp>
        <p:nvCxnSpPr>
          <p:cNvPr id="4" name="Rett linje 3"/>
          <p:cNvCxnSpPr/>
          <p:nvPr/>
        </p:nvCxnSpPr>
        <p:spPr>
          <a:xfrm>
            <a:off x="10363200" y="796135"/>
            <a:ext cx="0" cy="196610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62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91D747D43210F429188233DC2537388" ma:contentTypeVersion="16" ma:contentTypeDescription="Opprett et nytt dokument." ma:contentTypeScope="" ma:versionID="8600bd22ad4ecd98040a62065089287c">
  <xsd:schema xmlns:xsd="http://www.w3.org/2001/XMLSchema" xmlns:xs="http://www.w3.org/2001/XMLSchema" xmlns:p="http://schemas.microsoft.com/office/2006/metadata/properties" xmlns:ns2="93af7403-82ec-447a-808a-a415aeca687d" xmlns:ns3="043b01d6-05f0-4aec-b143-b29b32951fe9" targetNamespace="http://schemas.microsoft.com/office/2006/metadata/properties" ma:root="true" ma:fieldsID="1074ff39f3a6be073c5653ee002e1d68" ns2:_="" ns3:_="">
    <xsd:import namespace="93af7403-82ec-447a-808a-a415aeca687d"/>
    <xsd:import namespace="043b01d6-05f0-4aec-b143-b29b32951f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CR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f7403-82ec-447a-808a-a415aeca687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e72d5df-4d0b-4c69-8de0-ebc358c56a67}" ma:internalName="TaxCatchAll" ma:showField="CatchAllData" ma:web="93af7403-82ec-447a-808a-a415aeca6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b01d6-05f0-4aec-b143-b29b32951f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0cd463df-0383-4e56-891a-8b7693cd0e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af7403-82ec-447a-808a-a415aeca687d" xsi:nil="true"/>
    <lcf76f155ced4ddcb4097134ff3c332f xmlns="043b01d6-05f0-4aec-b143-b29b32951fe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1FA4F4-22D9-4ED1-858E-D9B1CAF36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af7403-82ec-447a-808a-a415aeca687d"/>
    <ds:schemaRef ds:uri="043b01d6-05f0-4aec-b143-b29b32951f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CDCE80-8C9E-4558-9F2B-FC2A10BF9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2AA2C9-FA7D-46CC-8416-899A80B20E48}">
  <ds:schemaRefs>
    <ds:schemaRef ds:uri="http://schemas.microsoft.com/office/2006/documentManagement/types"/>
    <ds:schemaRef ds:uri="043b01d6-05f0-4aec-b143-b29b32951fe9"/>
    <ds:schemaRef ds:uri="http://purl.org/dc/elements/1.1/"/>
    <ds:schemaRef ds:uri="http://schemas.microsoft.com/office/2006/metadata/properties"/>
    <ds:schemaRef ds:uri="93af7403-82ec-447a-808a-a415aeca687d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b906c1f-19d2-4ac1-bea8-1ddf524e35b3}" enabled="1" method="Standard" siteId="{7f8e4cf0-71fb-489c-a336-3f9252a6390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5661</TotalTime>
  <Words>1215</Words>
  <Application>Microsoft Office PowerPoint</Application>
  <PresentationFormat>Widescreen</PresentationFormat>
  <Paragraphs>593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ヒラギノ角ゴ Pro W3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Meldte mulige- og realiserte donorer 1.januar – 30.juni 2025</vt:lpstr>
      <vt:lpstr>PowerPoint-presentasjon</vt:lpstr>
      <vt:lpstr>PowerPoint-presentasjon</vt:lpstr>
      <vt:lpstr>Organdonasjon – aktivitet innen Scandiatransplant 1.januar – 30.juni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Simen Gulliksen</dc:creator>
  <cp:lastModifiedBy>Jon Anker Lisberg  Sarpebakken</cp:lastModifiedBy>
  <cp:revision>208</cp:revision>
  <cp:lastPrinted>2025-07-01T07:34:11Z</cp:lastPrinted>
  <dcterms:created xsi:type="dcterms:W3CDTF">2018-11-02T10:22:23Z</dcterms:created>
  <dcterms:modified xsi:type="dcterms:W3CDTF">2025-07-03T11:59:38Z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0x010100591D747D43210F429188233DC2537388</vt:lpwstr>
  </property>
  <property fmtid="{D5CDD505-2E9C-101B-9397-08002B2CF9AE}" pid="3" name="MediaServiceImageTags">
    <vt:lpwstr/>
  </property>
</Properties>
</file>